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7" r:id="rId3"/>
    <p:sldId id="270" r:id="rId4"/>
    <p:sldId id="269" r:id="rId5"/>
    <p:sldId id="271" r:id="rId6"/>
  </p:sldIdLst>
  <p:sldSz cx="9144000" cy="6858000" type="screen4x3"/>
  <p:notesSz cx="6797675" cy="98742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5EB8"/>
    <a:srgbClr val="005CB8"/>
    <a:srgbClr val="0000FF"/>
    <a:srgbClr val="006EC7"/>
    <a:srgbClr val="005EBC"/>
    <a:srgbClr val="66CCFF"/>
    <a:srgbClr val="009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54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4289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9768" y="4751983"/>
            <a:ext cx="5438139" cy="38879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9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3850442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45658" cy="495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gremium děkana 9. 12. 2015</a:t>
            </a:r>
          </a:p>
        </p:txBody>
      </p:sp>
    </p:spTree>
    <p:extLst>
      <p:ext uri="{BB962C8B-B14F-4D97-AF65-F5344CB8AC3E}">
        <p14:creationId xmlns:p14="http://schemas.microsoft.com/office/powerpoint/2010/main" val="419230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97A86903-95FA-49F7-9119-94AB302CEF85}" type="datetime1">
              <a:rPr lang="cs-CZ" smtClean="0"/>
              <a:t>06.09.2022</a:t>
            </a:fld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-8791" y="-8792"/>
            <a:ext cx="9152791" cy="707366"/>
            <a:chOff x="-8791" y="-8792"/>
            <a:chExt cx="9152791" cy="707366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791" y="-8792"/>
              <a:ext cx="1639019" cy="707366"/>
            </a:xfrm>
            <a:prstGeom prst="rect">
              <a:avLst/>
            </a:prstGeom>
          </p:spPr>
        </p:pic>
        <p:sp>
          <p:nvSpPr>
            <p:cNvPr id="9" name="Obdélník 8"/>
            <p:cNvSpPr/>
            <p:nvPr/>
          </p:nvSpPr>
          <p:spPr>
            <a:xfrm>
              <a:off x="1630228" y="-8792"/>
              <a:ext cx="7513772" cy="707366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800" b="1" dirty="0" err="1"/>
                <a:t>FACULTY</a:t>
              </a:r>
              <a:r>
                <a:rPr lang="cs-CZ" sz="1800" b="1" dirty="0"/>
                <a:t> OF </a:t>
              </a:r>
              <a:r>
                <a:rPr lang="cs-CZ" sz="1800" b="1" dirty="0" err="1"/>
                <a:t>ELECTRICAL</a:t>
              </a:r>
              <a:r>
                <a:rPr lang="cs-CZ" sz="1800" b="1" dirty="0"/>
                <a:t> </a:t>
              </a:r>
              <a:r>
                <a:rPr lang="cs-CZ" sz="1800" b="1" dirty="0" err="1"/>
                <a:t>ENGINEERING</a:t>
              </a:r>
              <a:endParaRPr lang="cs-CZ" sz="1800" b="1" dirty="0"/>
            </a:p>
            <a:p>
              <a:r>
                <a:rPr lang="cs-CZ" sz="1200" dirty="0" err="1">
                  <a:solidFill>
                    <a:srgbClr val="66CCFF"/>
                  </a:solidFill>
                </a:rPr>
                <a:t>FROM</a:t>
              </a:r>
              <a:r>
                <a:rPr lang="cs-CZ" sz="1200" dirty="0">
                  <a:solidFill>
                    <a:srgbClr val="66CCFF"/>
                  </a:solidFill>
                </a:rPr>
                <a:t> </a:t>
              </a:r>
              <a:r>
                <a:rPr lang="cs-CZ" sz="1200" dirty="0" err="1">
                  <a:solidFill>
                    <a:srgbClr val="66CCFF"/>
                  </a:solidFill>
                </a:rPr>
                <a:t>ELECTRONS</a:t>
              </a:r>
              <a:r>
                <a:rPr lang="cs-CZ" sz="1200" dirty="0">
                  <a:solidFill>
                    <a:srgbClr val="66CCFF"/>
                  </a:solidFill>
                </a:rPr>
                <a:t> TO </a:t>
              </a:r>
              <a:r>
                <a:rPr lang="cs-CZ" sz="1200" dirty="0" err="1">
                  <a:solidFill>
                    <a:srgbClr val="66CCFF"/>
                  </a:solidFill>
                </a:rPr>
                <a:t>CLOUDS</a:t>
              </a:r>
              <a:endParaRPr lang="cs-CZ" sz="1200" dirty="0">
                <a:solidFill>
                  <a:srgbClr val="66CCFF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87020" y="2448633"/>
            <a:ext cx="5484986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90639" y="538228"/>
            <a:ext cx="5476749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C3A023-11EE-4A27-9C7A-748D48659B2A}" type="datetime1">
              <a:rPr lang="cs-CZ" smtClean="0"/>
              <a:t>06.09.2022</a:t>
            </a:fld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700216"/>
            <a:ext cx="7886700" cy="766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28650" y="1466335"/>
            <a:ext cx="7886700" cy="471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 dirty="0"/>
              <a:t>4.2.2016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 dirty="0" err="1"/>
              <a:t>FEE</a:t>
            </a:r>
            <a:r>
              <a:rPr lang="cs-CZ" dirty="0"/>
              <a:t> and E4T – </a:t>
            </a:r>
            <a:r>
              <a:rPr lang="cs-CZ" dirty="0" err="1"/>
              <a:t>finding</a:t>
            </a:r>
            <a:r>
              <a:rPr lang="cs-CZ" dirty="0"/>
              <a:t> a </a:t>
            </a:r>
            <a:r>
              <a:rPr lang="cs-CZ" dirty="0" err="1"/>
              <a:t>ways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cooperation</a:t>
            </a:r>
            <a:endParaRPr lang="cs-CZ" dirty="0"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650" y="691978"/>
            <a:ext cx="7886700" cy="998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6DD1CA72-8265-4BFB-80D8-19BC13EF54A2}" type="datetime1">
              <a:rPr lang="cs-CZ" smtClean="0"/>
              <a:t>06.09.2022</a:t>
            </a:fld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29841" y="700216"/>
            <a:ext cx="7886700" cy="990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29841" y="1681161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800" b="1"/>
            </a:lvl1pPr>
            <a:lvl2pPr marL="342900" indent="0" rtl="0">
              <a:spcBef>
                <a:spcPts val="0"/>
              </a:spcBef>
              <a:buFont typeface="Calibri"/>
              <a:buNone/>
              <a:defRPr sz="1500" b="1"/>
            </a:lvl2pPr>
            <a:lvl3pPr marL="685800" indent="0" rtl="0">
              <a:spcBef>
                <a:spcPts val="0"/>
              </a:spcBef>
              <a:buFont typeface="Calibri"/>
              <a:buNone/>
              <a:defRPr sz="1400" b="1"/>
            </a:lvl3pPr>
            <a:lvl4pPr marL="1028700" indent="0" rtl="0">
              <a:spcBef>
                <a:spcPts val="0"/>
              </a:spcBef>
              <a:buFont typeface="Calibri"/>
              <a:buNone/>
              <a:defRPr sz="1200" b="1"/>
            </a:lvl4pPr>
            <a:lvl5pPr marL="1371600" indent="0" rtl="0">
              <a:spcBef>
                <a:spcPts val="0"/>
              </a:spcBef>
              <a:buFont typeface="Calibri"/>
              <a:buNone/>
              <a:defRPr sz="1200" b="1"/>
            </a:lvl5pPr>
            <a:lvl6pPr marL="1714500" indent="0" rtl="0">
              <a:spcBef>
                <a:spcPts val="0"/>
              </a:spcBef>
              <a:buFont typeface="Calibri"/>
              <a:buNone/>
              <a:defRPr sz="1200" b="1"/>
            </a:lvl6pPr>
            <a:lvl7pPr marL="2057400" indent="0" rtl="0">
              <a:spcBef>
                <a:spcPts val="0"/>
              </a:spcBef>
              <a:buFont typeface="Calibri"/>
              <a:buNone/>
              <a:defRPr sz="1200" b="1"/>
            </a:lvl7pPr>
            <a:lvl8pPr marL="2400300" indent="0" rtl="0">
              <a:spcBef>
                <a:spcPts val="0"/>
              </a:spcBef>
              <a:buFont typeface="Calibri"/>
              <a:buNone/>
              <a:defRPr sz="1200" b="1"/>
            </a:lvl8pPr>
            <a:lvl9pPr marL="2743200" indent="0" rtl="0">
              <a:spcBef>
                <a:spcPts val="0"/>
              </a:spcBef>
              <a:buFont typeface="Calibri"/>
              <a:buNone/>
              <a:defRPr sz="12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29841" y="2505076"/>
            <a:ext cx="3868340" cy="368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29151" y="1681161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800" b="1"/>
            </a:lvl1pPr>
            <a:lvl2pPr marL="342900" indent="0" rtl="0">
              <a:spcBef>
                <a:spcPts val="0"/>
              </a:spcBef>
              <a:buFont typeface="Calibri"/>
              <a:buNone/>
              <a:defRPr sz="1500" b="1"/>
            </a:lvl2pPr>
            <a:lvl3pPr marL="685800" indent="0" rtl="0">
              <a:spcBef>
                <a:spcPts val="0"/>
              </a:spcBef>
              <a:buFont typeface="Calibri"/>
              <a:buNone/>
              <a:defRPr sz="1400" b="1"/>
            </a:lvl3pPr>
            <a:lvl4pPr marL="1028700" indent="0" rtl="0">
              <a:spcBef>
                <a:spcPts val="0"/>
              </a:spcBef>
              <a:buFont typeface="Calibri"/>
              <a:buNone/>
              <a:defRPr sz="1200" b="1"/>
            </a:lvl4pPr>
            <a:lvl5pPr marL="1371600" indent="0" rtl="0">
              <a:spcBef>
                <a:spcPts val="0"/>
              </a:spcBef>
              <a:buFont typeface="Calibri"/>
              <a:buNone/>
              <a:defRPr sz="1200" b="1"/>
            </a:lvl5pPr>
            <a:lvl6pPr marL="1714500" indent="0" rtl="0">
              <a:spcBef>
                <a:spcPts val="0"/>
              </a:spcBef>
              <a:buFont typeface="Calibri"/>
              <a:buNone/>
              <a:defRPr sz="1200" b="1"/>
            </a:lvl6pPr>
            <a:lvl7pPr marL="2057400" indent="0" rtl="0">
              <a:spcBef>
                <a:spcPts val="0"/>
              </a:spcBef>
              <a:buFont typeface="Calibri"/>
              <a:buNone/>
              <a:defRPr sz="1200" b="1"/>
            </a:lvl7pPr>
            <a:lvl8pPr marL="2400300" indent="0" rtl="0">
              <a:spcBef>
                <a:spcPts val="0"/>
              </a:spcBef>
              <a:buFont typeface="Calibri"/>
              <a:buNone/>
              <a:defRPr sz="1200" b="1"/>
            </a:lvl8pPr>
            <a:lvl9pPr marL="2743200" indent="0" rtl="0">
              <a:spcBef>
                <a:spcPts val="0"/>
              </a:spcBef>
              <a:buFont typeface="Calibri"/>
              <a:buNone/>
              <a:defRPr sz="12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29151" y="2505076"/>
            <a:ext cx="3887390" cy="3684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2023C2E-D065-4EE4-8A82-EA05A02B52FE}" type="datetime1">
              <a:rPr lang="cs-CZ" smtClean="0"/>
              <a:t>06.09.2022</a:t>
            </a:fld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28650" y="700216"/>
            <a:ext cx="7886700" cy="990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77FF3134-1306-4ADB-AAEA-A5F0DD305929}" type="datetime1">
              <a:rPr lang="cs-CZ" smtClean="0"/>
              <a:t>06.09.2022</a:t>
            </a:fld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F7C21DFD-13E8-4BCB-8B36-52A4BA0B5C6A}" type="datetime1">
              <a:rPr lang="cs-CZ" smtClean="0"/>
              <a:t>06.09.2022</a:t>
            </a:fld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887391" y="987427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1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500"/>
            </a:lvl4pPr>
            <a:lvl5pPr rtl="0">
              <a:spcBef>
                <a:spcPts val="0"/>
              </a:spcBef>
              <a:defRPr sz="1500"/>
            </a:lvl5pPr>
            <a:lvl6pPr rtl="0">
              <a:spcBef>
                <a:spcPts val="0"/>
              </a:spcBef>
              <a:defRPr sz="1500"/>
            </a:lvl6pPr>
            <a:lvl7pPr rtl="0">
              <a:spcBef>
                <a:spcPts val="0"/>
              </a:spcBef>
              <a:defRPr sz="1500"/>
            </a:lvl7pPr>
            <a:lvl8pPr rtl="0">
              <a:spcBef>
                <a:spcPts val="0"/>
              </a:spcBef>
              <a:defRPr sz="1500"/>
            </a:lvl8pPr>
            <a:lvl9pPr rtl="0">
              <a:spcBef>
                <a:spcPts val="0"/>
              </a:spcBef>
              <a:defRPr sz="15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29841" y="2057402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200"/>
            </a:lvl1pPr>
            <a:lvl2pPr marL="342900" indent="0" rtl="0">
              <a:spcBef>
                <a:spcPts val="0"/>
              </a:spcBef>
              <a:buFont typeface="Calibri"/>
              <a:buNone/>
              <a:defRPr sz="1100"/>
            </a:lvl2pPr>
            <a:lvl3pPr marL="685800" indent="0" rtl="0">
              <a:spcBef>
                <a:spcPts val="0"/>
              </a:spcBef>
              <a:buFont typeface="Calibri"/>
              <a:buNone/>
              <a:defRPr sz="900"/>
            </a:lvl3pPr>
            <a:lvl4pPr marL="1028700" indent="0" rtl="0">
              <a:spcBef>
                <a:spcPts val="0"/>
              </a:spcBef>
              <a:buFont typeface="Calibri"/>
              <a:buNone/>
              <a:defRPr sz="800"/>
            </a:lvl4pPr>
            <a:lvl5pPr marL="1371600" indent="0" rtl="0">
              <a:spcBef>
                <a:spcPts val="0"/>
              </a:spcBef>
              <a:buFont typeface="Calibri"/>
              <a:buNone/>
              <a:defRPr sz="800"/>
            </a:lvl5pPr>
            <a:lvl6pPr marL="1714500" indent="0" rtl="0">
              <a:spcBef>
                <a:spcPts val="0"/>
              </a:spcBef>
              <a:buFont typeface="Calibri"/>
              <a:buNone/>
              <a:defRPr sz="800"/>
            </a:lvl6pPr>
            <a:lvl7pPr marL="2057400" indent="0" rtl="0">
              <a:spcBef>
                <a:spcPts val="0"/>
              </a:spcBef>
              <a:buFont typeface="Calibri"/>
              <a:buNone/>
              <a:defRPr sz="800"/>
            </a:lvl7pPr>
            <a:lvl8pPr marL="2400300" indent="0" rtl="0">
              <a:spcBef>
                <a:spcPts val="0"/>
              </a:spcBef>
              <a:buFont typeface="Calibri"/>
              <a:buNone/>
              <a:defRPr sz="800"/>
            </a:lvl8pPr>
            <a:lvl9pPr marL="2743200" indent="0" rtl="0">
              <a:spcBef>
                <a:spcPts val="0"/>
              </a:spcBef>
              <a:buFont typeface="Calibri"/>
              <a:buNone/>
              <a:defRPr sz="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232336EA-3598-4816-A590-EF8450ED9662}" type="datetime1">
              <a:rPr lang="cs-CZ" smtClean="0"/>
              <a:t>06.09.2022</a:t>
            </a:fld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3887391" y="987427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29841" y="2057402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200"/>
            </a:lvl1pPr>
            <a:lvl2pPr marL="342900" indent="0" rtl="0">
              <a:spcBef>
                <a:spcPts val="0"/>
              </a:spcBef>
              <a:buFont typeface="Calibri"/>
              <a:buNone/>
              <a:defRPr sz="1100"/>
            </a:lvl2pPr>
            <a:lvl3pPr marL="685800" indent="0" rtl="0">
              <a:spcBef>
                <a:spcPts val="0"/>
              </a:spcBef>
              <a:buFont typeface="Calibri"/>
              <a:buNone/>
              <a:defRPr sz="900"/>
            </a:lvl3pPr>
            <a:lvl4pPr marL="1028700" indent="0" rtl="0">
              <a:spcBef>
                <a:spcPts val="0"/>
              </a:spcBef>
              <a:buFont typeface="Calibri"/>
              <a:buNone/>
              <a:defRPr sz="800"/>
            </a:lvl4pPr>
            <a:lvl5pPr marL="1371600" indent="0" rtl="0">
              <a:spcBef>
                <a:spcPts val="0"/>
              </a:spcBef>
              <a:buFont typeface="Calibri"/>
              <a:buNone/>
              <a:defRPr sz="800"/>
            </a:lvl5pPr>
            <a:lvl6pPr marL="1714500" indent="0" rtl="0">
              <a:spcBef>
                <a:spcPts val="0"/>
              </a:spcBef>
              <a:buFont typeface="Calibri"/>
              <a:buNone/>
              <a:defRPr sz="800"/>
            </a:lvl6pPr>
            <a:lvl7pPr marL="2057400" indent="0" rtl="0">
              <a:spcBef>
                <a:spcPts val="0"/>
              </a:spcBef>
              <a:buFont typeface="Calibri"/>
              <a:buNone/>
              <a:defRPr sz="800"/>
            </a:lvl7pPr>
            <a:lvl8pPr marL="2400300" indent="0" rtl="0">
              <a:spcBef>
                <a:spcPts val="0"/>
              </a:spcBef>
              <a:buFont typeface="Calibri"/>
              <a:buNone/>
              <a:defRPr sz="800"/>
            </a:lvl8pPr>
            <a:lvl9pPr marL="2743200" indent="0" rtl="0">
              <a:spcBef>
                <a:spcPts val="0"/>
              </a:spcBef>
              <a:buFont typeface="Calibri"/>
              <a:buNone/>
              <a:defRPr sz="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9BFDF2A-8053-45DC-82C6-C06AE5ED3BF7}" type="datetime1">
              <a:rPr lang="cs-CZ" smtClean="0"/>
              <a:t>06.09.2022</a:t>
            </a:fld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28650" y="708454"/>
            <a:ext cx="7886700" cy="9822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6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D2B888F-7C8C-4345-BF2D-D9253275EF88}" type="datetime1">
              <a:rPr lang="cs-CZ" smtClean="0"/>
              <a:t>06.09.2022</a:t>
            </a:fld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 dirty="0" err="1"/>
              <a:t>FEE</a:t>
            </a:r>
            <a:r>
              <a:rPr lang="cs-CZ" dirty="0"/>
              <a:t> and E4T </a:t>
            </a:r>
            <a:r>
              <a:rPr lang="cs-CZ" dirty="0" err="1"/>
              <a:t>cooperation</a:t>
            </a:r>
            <a:r>
              <a:rPr lang="cs-CZ" dirty="0"/>
              <a:t> - </a:t>
            </a:r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sources</a:t>
            </a:r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C2">
            <a:alpha val="0"/>
          </a:srgbClr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28650" y="698574"/>
            <a:ext cx="7886700" cy="9921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Char char="•"/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5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indent="-825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286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E4371E2B-AA10-4975-9E63-B119F2FFA3B5}" type="datetime1">
              <a:rPr lang="cs-CZ" smtClean="0"/>
              <a:t>06.09.2022</a:t>
            </a:fld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28953" y="6356354"/>
            <a:ext cx="3086099" cy="365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indent="0" algn="l" rtl="0">
              <a:spcBef>
                <a:spcPts val="0"/>
              </a:spcBef>
              <a:defRPr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/>
              <a:t>FEE and E4T cooperation - financial sources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457950" y="6356354"/>
            <a:ext cx="2057400" cy="365124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cs-CZ" sz="9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-8791" y="-8792"/>
            <a:ext cx="9152791" cy="707366"/>
            <a:chOff x="-8791" y="-8792"/>
            <a:chExt cx="9152791" cy="707366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791" y="-8792"/>
              <a:ext cx="1639019" cy="707366"/>
            </a:xfrm>
            <a:prstGeom prst="rect">
              <a:avLst/>
            </a:prstGeom>
          </p:spPr>
        </p:pic>
        <p:sp>
          <p:nvSpPr>
            <p:cNvPr id="14" name="Obdélník 13"/>
            <p:cNvSpPr/>
            <p:nvPr/>
          </p:nvSpPr>
          <p:spPr>
            <a:xfrm>
              <a:off x="1630228" y="-8792"/>
              <a:ext cx="7513772" cy="707366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cs-CZ" sz="1800" b="1" dirty="0" err="1"/>
                <a:t>FACULTY</a:t>
              </a:r>
              <a:r>
                <a:rPr lang="cs-CZ" sz="1800" b="1" dirty="0"/>
                <a:t> OF </a:t>
              </a:r>
              <a:r>
                <a:rPr lang="cs-CZ" sz="1800" b="1" dirty="0" err="1"/>
                <a:t>ELECTRICAL</a:t>
              </a:r>
              <a:r>
                <a:rPr lang="cs-CZ" sz="1800" b="1" dirty="0"/>
                <a:t> </a:t>
              </a:r>
              <a:r>
                <a:rPr lang="cs-CZ" sz="1800" b="1" dirty="0" err="1"/>
                <a:t>ENGINEERING</a:t>
              </a:r>
              <a:endParaRPr lang="cs-CZ" sz="1800" b="1" dirty="0"/>
            </a:p>
            <a:p>
              <a:r>
                <a:rPr lang="cs-CZ" sz="1200" dirty="0" err="1">
                  <a:solidFill>
                    <a:srgbClr val="66CCFF"/>
                  </a:solidFill>
                </a:rPr>
                <a:t>FROM</a:t>
              </a:r>
              <a:r>
                <a:rPr lang="cs-CZ" sz="1200" dirty="0">
                  <a:solidFill>
                    <a:srgbClr val="66CCFF"/>
                  </a:solidFill>
                </a:rPr>
                <a:t> </a:t>
              </a:r>
              <a:r>
                <a:rPr lang="cs-CZ" sz="1200" dirty="0" err="1">
                  <a:solidFill>
                    <a:srgbClr val="66CCFF"/>
                  </a:solidFill>
                </a:rPr>
                <a:t>ELECTRONS</a:t>
              </a:r>
              <a:r>
                <a:rPr lang="cs-CZ" sz="1200" dirty="0">
                  <a:solidFill>
                    <a:srgbClr val="66CCFF"/>
                  </a:solidFill>
                </a:rPr>
                <a:t> TO </a:t>
              </a:r>
              <a:r>
                <a:rPr lang="cs-CZ" sz="1200" dirty="0" err="1">
                  <a:solidFill>
                    <a:srgbClr val="66CCFF"/>
                  </a:solidFill>
                </a:rPr>
                <a:t>CLOUDS</a:t>
              </a:r>
              <a:endParaRPr lang="cs-CZ" sz="1200" dirty="0">
                <a:solidFill>
                  <a:srgbClr val="66CCFF"/>
                </a:solidFill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www.cvut.cz/sites/default/files/content/74c76d2e-7f4d-4cb1-ac28-b0765c7f88f2/cs/20220426-studijni-a-zkusebni-rad-pro-studenty-cvut-v-praze-v-uplne-zneni-ucinnost-od-23-4-2022.pdf" TargetMode="External"/><Relationship Id="rId7" Type="http://schemas.openxmlformats.org/officeDocument/2006/relationships/hyperlink" Target="http://www.fel.cvut.cz/cz/vv/doktorandi/predpisy.html" TargetMode="External"/><Relationship Id="rId2" Type="http://schemas.openxmlformats.org/officeDocument/2006/relationships/hyperlink" Target="https://www.cvut.cz/sites/default/files/content/d1dc93cd-5894-4521-b799-c7e715d3c59e/en/20210922-study-and-examination-rules-for-students-at-ctu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l.cvut.cz/en/education/rules.html" TargetMode="External"/><Relationship Id="rId5" Type="http://schemas.openxmlformats.org/officeDocument/2006/relationships/hyperlink" Target="http://www.fel.cvut.cz/cz/rozvoj/rad-doktorskeho-studia.pdf" TargetMode="External"/><Relationship Id="rId4" Type="http://schemas.openxmlformats.org/officeDocument/2006/relationships/hyperlink" Target="http://www.fel.cvut.cz/en/education/rules/DoctoralStudyCode_FEE.pdf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regokam@fel.cvut.cz" TargetMode="External"/><Relationship Id="rId2" Type="http://schemas.openxmlformats.org/officeDocument/2006/relationships/hyperlink" Target="mailto:kroutili@fel.cvu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cvut.cz/seminare-a-vyuka/vyuka/e-learningovy-kurz#2" TargetMode="External"/><Relationship Id="rId3" Type="http://schemas.openxmlformats.org/officeDocument/2006/relationships/hyperlink" Target="https://fel.cvut.cz/cz/education/rozvrhy-ng.B221/public/html/predmety/51/63/p5163706.html" TargetMode="External"/><Relationship Id="rId7" Type="http://schemas.openxmlformats.org/officeDocument/2006/relationships/hyperlink" Target="https://fel.cvut.cz/en/education/bk/predmety/11/84/p11849204.html" TargetMode="External"/><Relationship Id="rId2" Type="http://schemas.openxmlformats.org/officeDocument/2006/relationships/hyperlink" Target="https://bit.ly/3BcqIy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el.cvut.cz/cz/education/bk/predmety/24/66/p2466806.html" TargetMode="External"/><Relationship Id="rId5" Type="http://schemas.openxmlformats.org/officeDocument/2006/relationships/hyperlink" Target="https://www.fel.cvut.cz/en/education/phd/courses.html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s://fel.cvut.cz/en/aktuality/2022/jeff-frolik-fulbright-scholar" TargetMode="Externa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el.cvut.cz/en/education/phd/study.html" TargetMode="External"/><Relationship Id="rId2" Type="http://schemas.openxmlformats.org/officeDocument/2006/relationships/hyperlink" Target="https://fel.cvut.cz/en/education/phd/deans-awar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fel.cvut.cz/cz/vv/studium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90062" y="2708030"/>
            <a:ext cx="7603724" cy="3605637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3000"/>
              </a:spcBef>
              <a:buSzPct val="25000"/>
            </a:pPr>
            <a:r>
              <a:rPr lang="cs-CZ" sz="3200" b="1" dirty="0" err="1"/>
              <a:t>Information</a:t>
            </a:r>
            <a:r>
              <a:rPr lang="cs-CZ" sz="3200" b="1" dirty="0"/>
              <a:t> and </a:t>
            </a:r>
            <a:r>
              <a:rPr lang="cs-CZ" sz="3200" b="1" dirty="0" err="1"/>
              <a:t>Motivation</a:t>
            </a:r>
            <a:r>
              <a:rPr lang="cs-CZ" sz="3200" b="1" dirty="0"/>
              <a:t> Meeting</a:t>
            </a:r>
            <a:br>
              <a:rPr lang="cs-CZ" sz="3200" b="1" dirty="0"/>
            </a:br>
            <a:r>
              <a:rPr lang="cs-CZ" sz="3200" b="1" dirty="0" err="1"/>
              <a:t>for</a:t>
            </a:r>
            <a:r>
              <a:rPr lang="cs-CZ" sz="3200" b="1" dirty="0"/>
              <a:t> New </a:t>
            </a:r>
            <a:r>
              <a:rPr lang="cs-CZ" sz="3200" b="1" dirty="0" err="1"/>
              <a:t>Doctoral</a:t>
            </a:r>
            <a:r>
              <a:rPr lang="cs-CZ" sz="3200" b="1" dirty="0"/>
              <a:t> </a:t>
            </a:r>
            <a:r>
              <a:rPr lang="cs-CZ" sz="3200" b="1" dirty="0" err="1"/>
              <a:t>Students</a:t>
            </a:r>
            <a:br>
              <a:rPr lang="cs-CZ" sz="3600" b="1" dirty="0"/>
            </a:br>
            <a:br>
              <a:rPr lang="cs-CZ" sz="800" b="1" dirty="0"/>
            </a:br>
            <a:br>
              <a:rPr lang="cs-CZ" sz="800" b="1" dirty="0"/>
            </a:br>
            <a:r>
              <a:rPr lang="cs-CZ" sz="2400" dirty="0"/>
              <a:t>CTU FEE</a:t>
            </a:r>
            <a:br>
              <a:rPr lang="cs-CZ" sz="3200" b="1" dirty="0"/>
            </a:br>
            <a:br>
              <a:rPr lang="cs-CZ" sz="3200" b="1" dirty="0"/>
            </a:br>
            <a:r>
              <a:rPr lang="cs-CZ" sz="2000" dirty="0" err="1"/>
              <a:t>September</a:t>
            </a:r>
            <a:r>
              <a:rPr lang="cs-CZ" sz="2000" dirty="0"/>
              <a:t> 6, 202</a:t>
            </a:r>
            <a:r>
              <a:rPr lang="en-US" sz="2000" dirty="0"/>
              <a:t>2</a:t>
            </a:r>
            <a:endParaRPr lang="cs-CZ" sz="28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" name="Picture 2" descr="http://upload.wikimedia.org/wikipedia/commons/3/31/Prazsky_hrad_karluv_most_panoram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7361"/>
            <a:ext cx="9144000" cy="18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Dejvice">
            <a:extLst>
              <a:ext uri="{FF2B5EF4-FFF2-40B4-BE49-F238E27FC236}">
                <a16:creationId xmlns:a16="http://schemas.microsoft.com/office/drawing/2014/main" id="{EF0BE2EA-12C2-4AF0-BE80-8EEB2EFED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4224"/>
            <a:ext cx="1921788" cy="15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VUT-Karlak">
            <a:extLst>
              <a:ext uri="{FF2B5EF4-FFF2-40B4-BE49-F238E27FC236}">
                <a16:creationId xmlns:a16="http://schemas.microsoft.com/office/drawing/2014/main" id="{F7CBDA4F-CDBF-49EB-B2FC-7C41682DD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96" y="5478473"/>
            <a:ext cx="1921788" cy="139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28649" y="913793"/>
            <a:ext cx="8284531" cy="5063388"/>
          </a:xfrm>
        </p:spPr>
        <p:txBody>
          <a:bodyPr/>
          <a:lstStyle/>
          <a:p>
            <a:pPr marL="590550" indent="-457200">
              <a:buFont typeface="+mj-lt"/>
              <a:buAutoNum type="arabicPeriod"/>
            </a:pPr>
            <a:r>
              <a:rPr lang="cs-CZ" sz="2400" dirty="0" err="1">
                <a:solidFill>
                  <a:srgbClr val="005EB8"/>
                </a:solidFill>
              </a:rPr>
              <a:t>Rules</a:t>
            </a:r>
            <a:r>
              <a:rPr lang="cs-CZ" sz="2400" dirty="0">
                <a:solidFill>
                  <a:srgbClr val="005EB8"/>
                </a:solidFill>
              </a:rPr>
              <a:t> and </a:t>
            </a:r>
            <a:r>
              <a:rPr lang="cs-CZ" sz="2400" dirty="0" err="1">
                <a:solidFill>
                  <a:srgbClr val="005EB8"/>
                </a:solidFill>
              </a:rPr>
              <a:t>Duties</a:t>
            </a:r>
            <a:r>
              <a:rPr lang="en-US" sz="2400" dirty="0">
                <a:solidFill>
                  <a:srgbClr val="005EB8"/>
                </a:solidFill>
              </a:rPr>
              <a:t> – </a:t>
            </a:r>
            <a:r>
              <a:rPr lang="cs-CZ" sz="2400" dirty="0">
                <a:solidFill>
                  <a:srgbClr val="005EB8"/>
                </a:solidFill>
                <a:hlinkClick r:id="rId2"/>
              </a:rPr>
              <a:t>SEC</a:t>
            </a:r>
            <a:r>
              <a:rPr lang="cs-CZ" sz="2400" dirty="0">
                <a:solidFill>
                  <a:srgbClr val="005EB8"/>
                </a:solidFill>
              </a:rPr>
              <a:t> (</a:t>
            </a:r>
            <a:r>
              <a:rPr lang="en-US" sz="2400" dirty="0">
                <a:solidFill>
                  <a:srgbClr val="005EB8"/>
                </a:solidFill>
                <a:hlinkClick r:id="rId3"/>
              </a:rPr>
              <a:t>SZ</a:t>
            </a:r>
            <a:r>
              <a:rPr lang="cs-CZ" sz="2400" dirty="0">
                <a:solidFill>
                  <a:srgbClr val="005EB8"/>
                </a:solidFill>
                <a:hlinkClick r:id="rId3"/>
              </a:rPr>
              <a:t>Ř</a:t>
            </a:r>
            <a:r>
              <a:rPr lang="cs-CZ" sz="2400" dirty="0">
                <a:solidFill>
                  <a:srgbClr val="005EB8"/>
                </a:solidFill>
              </a:rPr>
              <a:t>), </a:t>
            </a:r>
            <a:r>
              <a:rPr lang="cs-CZ" sz="2400" dirty="0">
                <a:solidFill>
                  <a:srgbClr val="005EB8"/>
                </a:solidFill>
                <a:hlinkClick r:id="rId4"/>
              </a:rPr>
              <a:t>DSC</a:t>
            </a:r>
            <a:r>
              <a:rPr lang="cs-CZ" sz="2400" dirty="0">
                <a:solidFill>
                  <a:srgbClr val="005EB8"/>
                </a:solidFill>
              </a:rPr>
              <a:t> (</a:t>
            </a:r>
            <a:r>
              <a:rPr lang="cs-CZ" sz="2400" dirty="0">
                <a:solidFill>
                  <a:srgbClr val="005EB8"/>
                </a:solidFill>
                <a:hlinkClick r:id="rId5"/>
              </a:rPr>
              <a:t>ŘDS</a:t>
            </a:r>
            <a:r>
              <a:rPr lang="cs-CZ" sz="2400" dirty="0">
                <a:solidFill>
                  <a:srgbClr val="005EB8"/>
                </a:solidFill>
              </a:rPr>
              <a:t>), </a:t>
            </a:r>
            <a:r>
              <a:rPr lang="cs-CZ" sz="2400" dirty="0">
                <a:solidFill>
                  <a:srgbClr val="005EB8"/>
                </a:solidFill>
                <a:hlinkClick r:id="rId6"/>
              </a:rPr>
              <a:t>DD</a:t>
            </a:r>
            <a:r>
              <a:rPr lang="cs-CZ" sz="2400" dirty="0">
                <a:solidFill>
                  <a:srgbClr val="005EB8"/>
                </a:solidFill>
              </a:rPr>
              <a:t> (</a:t>
            </a:r>
            <a:r>
              <a:rPr lang="cs-CZ" sz="2400" dirty="0">
                <a:solidFill>
                  <a:srgbClr val="005EB8"/>
                </a:solidFill>
                <a:hlinkClick r:id="rId7"/>
              </a:rPr>
              <a:t>SD</a:t>
            </a:r>
            <a:r>
              <a:rPr lang="cs-CZ" sz="2400" dirty="0">
                <a:solidFill>
                  <a:srgbClr val="005EB8"/>
                </a:solidFill>
              </a:rPr>
              <a:t>)</a:t>
            </a:r>
          </a:p>
          <a:p>
            <a:pPr marL="800100" lvl="2" indent="0">
              <a:buNone/>
            </a:pPr>
            <a:r>
              <a:rPr lang="cs-CZ" sz="1400" b="1" dirty="0"/>
              <a:t>ISP</a:t>
            </a:r>
            <a:r>
              <a:rPr lang="en-US" sz="1400" dirty="0"/>
              <a:t>:</a:t>
            </a:r>
            <a:r>
              <a:rPr lang="cs-CZ" sz="1400" dirty="0"/>
              <a:t> list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courses</a:t>
            </a:r>
            <a:r>
              <a:rPr lang="cs-CZ" sz="1400" dirty="0"/>
              <a:t> </a:t>
            </a:r>
            <a:r>
              <a:rPr lang="en-US" sz="1400" dirty="0"/>
              <a:t>&amp; other duties (e.g. stay abroad) – submit by Sept 30 </a:t>
            </a:r>
          </a:p>
          <a:p>
            <a:pPr marL="800100" lvl="2" indent="0">
              <a:spcBef>
                <a:spcPts val="400"/>
              </a:spcBef>
              <a:buNone/>
            </a:pPr>
            <a:r>
              <a:rPr lang="en-US" sz="1400" b="1" dirty="0">
                <a:solidFill>
                  <a:schemeClr val="tx1"/>
                </a:solidFill>
              </a:rPr>
              <a:t>Study</a:t>
            </a:r>
            <a:r>
              <a:rPr lang="en-US" sz="1400" dirty="0"/>
              <a:t> duties: </a:t>
            </a:r>
            <a:r>
              <a:rPr lang="cs-CZ" sz="1400" b="1" dirty="0"/>
              <a:t>min. 2</a:t>
            </a:r>
            <a:r>
              <a:rPr lang="en-US" sz="1400" b="1" dirty="0"/>
              <a:t> </a:t>
            </a:r>
            <a:r>
              <a:rPr lang="cs-CZ" sz="1400" b="1" dirty="0" err="1"/>
              <a:t>courses</a:t>
            </a:r>
            <a:r>
              <a:rPr lang="cs-CZ" sz="1400" dirty="0"/>
              <a:t>, </a:t>
            </a:r>
            <a:r>
              <a:rPr lang="cs-CZ" sz="1400" dirty="0" err="1"/>
              <a:t>semester</a:t>
            </a:r>
            <a:r>
              <a:rPr lang="cs-CZ" sz="1400" dirty="0"/>
              <a:t> </a:t>
            </a:r>
            <a:r>
              <a:rPr lang="cs-CZ" sz="1400" dirty="0" err="1"/>
              <a:t>evaluation</a:t>
            </a:r>
            <a:r>
              <a:rPr lang="cs-CZ" sz="1400" dirty="0"/>
              <a:t> </a:t>
            </a:r>
            <a:r>
              <a:rPr lang="cs-CZ" sz="1400" dirty="0" err="1"/>
              <a:t>form</a:t>
            </a:r>
            <a:r>
              <a:rPr lang="cs-CZ" sz="1400" dirty="0"/>
              <a:t>, </a:t>
            </a:r>
            <a:r>
              <a:rPr lang="cs-CZ" sz="1400" dirty="0" err="1"/>
              <a:t>deadlines</a:t>
            </a:r>
            <a:r>
              <a:rPr lang="cs-CZ" sz="1400" dirty="0"/>
              <a:t> and study </a:t>
            </a:r>
            <a:r>
              <a:rPr lang="cs-CZ" sz="1400" dirty="0" err="1"/>
              <a:t>checkups</a:t>
            </a:r>
            <a:r>
              <a:rPr lang="cs-CZ" sz="1400" dirty="0"/>
              <a:t>/</a:t>
            </a:r>
            <a:r>
              <a:rPr lang="cs-CZ" sz="1400" dirty="0" err="1"/>
              <a:t>examinations</a:t>
            </a:r>
            <a:endParaRPr lang="cs-CZ" sz="1400" dirty="0"/>
          </a:p>
          <a:p>
            <a:pPr marL="800100" lvl="2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1400" b="1" dirty="0">
                <a:solidFill>
                  <a:schemeClr val="tx1"/>
                </a:solidFill>
              </a:rPr>
              <a:t>P</a:t>
            </a:r>
            <a:r>
              <a:rPr lang="cs-CZ" sz="1400" b="1" dirty="0" err="1">
                <a:solidFill>
                  <a:schemeClr val="tx1"/>
                </a:solidFill>
              </a:rPr>
              <a:t>ublication</a:t>
            </a:r>
            <a:r>
              <a:rPr lang="cs-CZ" sz="1400" b="1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dutie</a:t>
            </a:r>
            <a:r>
              <a:rPr lang="en-US" sz="1400" dirty="0">
                <a:solidFill>
                  <a:schemeClr val="tx1"/>
                </a:solidFill>
              </a:rPr>
              <a:t>s: </a:t>
            </a:r>
            <a:r>
              <a:rPr lang="en-US" sz="1400" b="1" dirty="0" err="1"/>
              <a:t>WoS</a:t>
            </a:r>
            <a:r>
              <a:rPr lang="cs-CZ" sz="1400" b="1" dirty="0"/>
              <a:t> </a:t>
            </a:r>
            <a:r>
              <a:rPr lang="cs-CZ" sz="1400" b="1" dirty="0" err="1"/>
              <a:t>Jimp</a:t>
            </a:r>
            <a:r>
              <a:rPr lang="cs-CZ" sz="1400" b="1" dirty="0"/>
              <a:t> </a:t>
            </a:r>
            <a:r>
              <a:rPr lang="en-US" sz="1400" b="1" dirty="0"/>
              <a:t>Q1-Q3</a:t>
            </a:r>
            <a:r>
              <a:rPr lang="cs-CZ" sz="1400" b="1" dirty="0"/>
              <a:t> / </a:t>
            </a:r>
            <a:r>
              <a:rPr lang="en-US" sz="1400" b="1" dirty="0" err="1"/>
              <a:t>MathSciNet</a:t>
            </a:r>
            <a:r>
              <a:rPr lang="cs-CZ" sz="1400" b="1" dirty="0"/>
              <a:t> /</a:t>
            </a:r>
            <a:r>
              <a:rPr lang="en-US" sz="1400" b="1" dirty="0"/>
              <a:t> C</a:t>
            </a:r>
            <a:r>
              <a:rPr lang="cs-CZ" sz="1400" b="1" dirty="0"/>
              <a:t>ORE</a:t>
            </a:r>
            <a:r>
              <a:rPr lang="en-US" sz="1400" b="1" dirty="0"/>
              <a:t> A*</a:t>
            </a:r>
            <a:r>
              <a:rPr lang="cs-CZ" sz="1400" b="1" dirty="0"/>
              <a:t>/</a:t>
            </a:r>
            <a:r>
              <a:rPr lang="en-US" sz="1400" b="1" dirty="0"/>
              <a:t>A</a:t>
            </a:r>
            <a:r>
              <a:rPr lang="cs-CZ" sz="1400" b="1" dirty="0"/>
              <a:t> </a:t>
            </a:r>
            <a:r>
              <a:rPr lang="cs-CZ" sz="1400" b="1" dirty="0" err="1"/>
              <a:t>conf</a:t>
            </a:r>
            <a:r>
              <a:rPr lang="cs-CZ" sz="1400" b="1" dirty="0"/>
              <a:t>. </a:t>
            </a:r>
            <a:r>
              <a:rPr lang="en-US" sz="1400" b="1" dirty="0"/>
              <a:t>p</a:t>
            </a:r>
            <a:r>
              <a:rPr lang="cs-CZ" sz="1400" b="1" dirty="0" err="1"/>
              <a:t>aper</a:t>
            </a:r>
            <a:r>
              <a:rPr lang="cs-CZ" sz="1400" b="1" dirty="0"/>
              <a:t> </a:t>
            </a:r>
            <a:r>
              <a:rPr lang="cs-CZ" sz="1400" dirty="0"/>
              <a:t>(</a:t>
            </a:r>
            <a:r>
              <a:rPr lang="en-US" sz="1400" dirty="0"/>
              <a:t>min. </a:t>
            </a:r>
            <a:r>
              <a:rPr lang="cs-CZ" sz="1400" dirty="0"/>
              <a:t>3 </a:t>
            </a:r>
            <a:r>
              <a:rPr lang="cs-CZ" sz="1400" dirty="0" err="1"/>
              <a:t>papers</a:t>
            </a:r>
            <a:r>
              <a:rPr lang="cs-CZ" sz="1400" dirty="0"/>
              <a:t> </a:t>
            </a:r>
            <a:r>
              <a:rPr lang="cs-CZ" sz="1400" dirty="0" err="1"/>
              <a:t>totally</a:t>
            </a:r>
            <a:r>
              <a:rPr lang="cs-CZ" sz="1400" dirty="0"/>
              <a:t>)</a:t>
            </a:r>
          </a:p>
          <a:p>
            <a:pPr marL="800100" lvl="2" indent="0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In</a:t>
            </a:r>
            <a:r>
              <a:rPr lang="cs-CZ" sz="1400" b="1" dirty="0" err="1">
                <a:solidFill>
                  <a:schemeClr val="tx1"/>
                </a:solidFill>
              </a:rPr>
              <a:t>ternationalization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/>
              <a:t>required</a:t>
            </a:r>
            <a:r>
              <a:rPr lang="cs-CZ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(typ. internship abroad, min. 1 month, 3-6 recommended)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/>
              <a:t>For </a:t>
            </a:r>
            <a:r>
              <a:rPr lang="cs-CZ" sz="1400" dirty="0">
                <a:solidFill>
                  <a:srgbClr val="0000FF"/>
                </a:solidFill>
              </a:rPr>
              <a:t>study </a:t>
            </a:r>
            <a:r>
              <a:rPr lang="cs-CZ" sz="1400" dirty="0" err="1">
                <a:solidFill>
                  <a:srgbClr val="0000FF"/>
                </a:solidFill>
              </a:rPr>
              <a:t>interruption</a:t>
            </a:r>
            <a:r>
              <a:rPr lang="cs-CZ" sz="1400" dirty="0"/>
              <a:t>/</a:t>
            </a:r>
            <a:r>
              <a:rPr lang="cs-CZ" sz="1400" dirty="0" err="1">
                <a:solidFill>
                  <a:srgbClr val="0000FF"/>
                </a:solidFill>
              </a:rPr>
              <a:t>leave</a:t>
            </a:r>
            <a:r>
              <a:rPr lang="cs-CZ" sz="1400" dirty="0">
                <a:solidFill>
                  <a:srgbClr val="0000FF"/>
                </a:solidFill>
              </a:rPr>
              <a:t> </a:t>
            </a:r>
            <a:r>
              <a:rPr lang="cs-CZ" sz="1400" dirty="0" err="1">
                <a:solidFill>
                  <a:srgbClr val="0000FF"/>
                </a:solidFill>
              </a:rPr>
              <a:t>for</a:t>
            </a:r>
            <a:r>
              <a:rPr lang="cs-CZ" sz="1400" dirty="0">
                <a:solidFill>
                  <a:srgbClr val="0000FF"/>
                </a:solidFill>
              </a:rPr>
              <a:t> </a:t>
            </a:r>
            <a:r>
              <a:rPr lang="cs-CZ" sz="1400" dirty="0" err="1">
                <a:solidFill>
                  <a:srgbClr val="0000FF"/>
                </a:solidFill>
              </a:rPr>
              <a:t>parenting</a:t>
            </a:r>
            <a:r>
              <a:rPr lang="cs-CZ" sz="1400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- </a:t>
            </a:r>
            <a:r>
              <a:rPr lang="cs-CZ" sz="1400" dirty="0" err="1">
                <a:solidFill>
                  <a:schemeClr val="tx1"/>
                </a:solidFill>
              </a:rPr>
              <a:t>application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needed</a:t>
            </a:r>
            <a:endParaRPr lang="cs-CZ" sz="1400" dirty="0"/>
          </a:p>
          <a:p>
            <a:pPr marL="800100" lvl="2" indent="0">
              <a:buNone/>
            </a:pPr>
            <a:endParaRPr lang="cs-CZ" sz="1400" dirty="0"/>
          </a:p>
          <a:p>
            <a:pPr marL="133350" indent="0">
              <a:buNone/>
            </a:pPr>
            <a:endParaRPr lang="cs-CZ" sz="2000" b="1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9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20279AE-3938-4D66-B2AC-837DCAD6D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86428"/>
              </p:ext>
            </p:extLst>
          </p:nvPr>
        </p:nvGraphicFramePr>
        <p:xfrm>
          <a:off x="584270" y="2626769"/>
          <a:ext cx="7931079" cy="3166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022">
                  <a:extLst>
                    <a:ext uri="{9D8B030D-6E8A-4147-A177-3AD203B41FA5}">
                      <a16:colId xmlns:a16="http://schemas.microsoft.com/office/drawing/2014/main" val="3059004288"/>
                    </a:ext>
                  </a:extLst>
                </a:gridCol>
                <a:gridCol w="473795">
                  <a:extLst>
                    <a:ext uri="{9D8B030D-6E8A-4147-A177-3AD203B41FA5}">
                      <a16:colId xmlns:a16="http://schemas.microsoft.com/office/drawing/2014/main" val="160910025"/>
                    </a:ext>
                  </a:extLst>
                </a:gridCol>
                <a:gridCol w="887767">
                  <a:extLst>
                    <a:ext uri="{9D8B030D-6E8A-4147-A177-3AD203B41FA5}">
                      <a16:colId xmlns:a16="http://schemas.microsoft.com/office/drawing/2014/main" val="1461129532"/>
                    </a:ext>
                  </a:extLst>
                </a:gridCol>
                <a:gridCol w="624475">
                  <a:extLst>
                    <a:ext uri="{9D8B030D-6E8A-4147-A177-3AD203B41FA5}">
                      <a16:colId xmlns:a16="http://schemas.microsoft.com/office/drawing/2014/main" val="3719533929"/>
                    </a:ext>
                  </a:extLst>
                </a:gridCol>
                <a:gridCol w="548773">
                  <a:extLst>
                    <a:ext uri="{9D8B030D-6E8A-4147-A177-3AD203B41FA5}">
                      <a16:colId xmlns:a16="http://schemas.microsoft.com/office/drawing/2014/main" val="935258302"/>
                    </a:ext>
                  </a:extLst>
                </a:gridCol>
                <a:gridCol w="1365400">
                  <a:extLst>
                    <a:ext uri="{9D8B030D-6E8A-4147-A177-3AD203B41FA5}">
                      <a16:colId xmlns:a16="http://schemas.microsoft.com/office/drawing/2014/main" val="1867405861"/>
                    </a:ext>
                  </a:extLst>
                </a:gridCol>
                <a:gridCol w="973420">
                  <a:extLst>
                    <a:ext uri="{9D8B030D-6E8A-4147-A177-3AD203B41FA5}">
                      <a16:colId xmlns:a16="http://schemas.microsoft.com/office/drawing/2014/main" val="962318877"/>
                    </a:ext>
                  </a:extLst>
                </a:gridCol>
                <a:gridCol w="875423">
                  <a:extLst>
                    <a:ext uri="{9D8B030D-6E8A-4147-A177-3AD203B41FA5}">
                      <a16:colId xmlns:a16="http://schemas.microsoft.com/office/drawing/2014/main" val="500870878"/>
                    </a:ext>
                  </a:extLst>
                </a:gridCol>
                <a:gridCol w="1287004">
                  <a:extLst>
                    <a:ext uri="{9D8B030D-6E8A-4147-A177-3AD203B41FA5}">
                      <a16:colId xmlns:a16="http://schemas.microsoft.com/office/drawing/2014/main" val="3608075257"/>
                    </a:ext>
                  </a:extLst>
                </a:gridCol>
              </a:tblGrid>
              <a:tr h="410251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chemeClr val="bg1"/>
                          </a:solidFill>
                        </a:rPr>
                        <a:t>Past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 credit syst</a:t>
                      </a:r>
                      <a:r>
                        <a:rPr lang="cs-CZ" sz="1200" b="1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</a:t>
                      </a:r>
                      <a:br>
                        <a:rPr lang="cs-CZ" sz="12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cs-CZ" sz="1100" b="0" dirty="0">
                          <a:solidFill>
                            <a:schemeClr val="bg1"/>
                          </a:solidFill>
                        </a:rPr>
                        <a:t>not </a:t>
                      </a:r>
                      <a:r>
                        <a:rPr lang="cs-CZ" sz="1100" b="0" dirty="0" err="1">
                          <a:solidFill>
                            <a:schemeClr val="bg1"/>
                          </a:solidFill>
                        </a:rPr>
                        <a:t>applicable</a:t>
                      </a:r>
                      <a:r>
                        <a:rPr lang="cs-CZ" sz="11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100" b="0" dirty="0" err="1">
                          <a:solidFill>
                            <a:schemeClr val="bg1"/>
                          </a:solidFill>
                        </a:rPr>
                        <a:t>for</a:t>
                      </a:r>
                      <a:r>
                        <a:rPr lang="cs-CZ" sz="11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100" b="0" dirty="0" err="1">
                          <a:solidFill>
                            <a:schemeClr val="bg1"/>
                          </a:solidFill>
                        </a:rPr>
                        <a:t>students</a:t>
                      </a:r>
                      <a:r>
                        <a:rPr lang="cs-CZ" sz="1100" b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100" b="0" dirty="0" err="1">
                          <a:solidFill>
                            <a:schemeClr val="bg1"/>
                          </a:solidFill>
                        </a:rPr>
                        <a:t>starting</a:t>
                      </a:r>
                      <a:r>
                        <a:rPr lang="cs-CZ" sz="1100" b="0" dirty="0">
                          <a:solidFill>
                            <a:schemeClr val="bg1"/>
                          </a:solidFill>
                        </a:rPr>
                        <a:t> Sept 1, 2022 </a:t>
                      </a:r>
                      <a:endParaRPr lang="en-US" sz="12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1800" dirty="0" err="1">
                          <a:solidFill>
                            <a:srgbClr val="FFFF00"/>
                          </a:solidFill>
                        </a:rPr>
                        <a:t>Current</a:t>
                      </a:r>
                      <a:r>
                        <a:rPr lang="cs-CZ" sz="1800" dirty="0">
                          <a:solidFill>
                            <a:srgbClr val="FFFF00"/>
                          </a:solidFill>
                        </a:rPr>
                        <a:t> n</a:t>
                      </a:r>
                      <a:r>
                        <a:rPr lang="en-US" sz="1800" dirty="0">
                          <a:solidFill>
                            <a:srgbClr val="FFFF00"/>
                          </a:solidFill>
                        </a:rPr>
                        <a:t>on-credit system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010457"/>
                  </a:ext>
                </a:extLst>
              </a:tr>
              <a:tr h="416844">
                <a:tc>
                  <a:txBody>
                    <a:bodyPr/>
                    <a:lstStyle/>
                    <a:p>
                      <a:r>
                        <a:rPr lang="cs-CZ" sz="900" dirty="0" err="1"/>
                        <a:t>Stage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Time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Credits</a:t>
                      </a:r>
                      <a:r>
                        <a:rPr lang="cs-CZ" sz="900" dirty="0"/>
                        <a:t> </a:t>
                      </a:r>
                      <a:r>
                        <a:rPr lang="cs-CZ" sz="900" dirty="0" err="1"/>
                        <a:t>Publications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dirty="0" err="1"/>
                        <a:t>Credits</a:t>
                      </a:r>
                      <a:br>
                        <a:rPr lang="cs-CZ" sz="900" dirty="0"/>
                      </a:br>
                      <a:r>
                        <a:rPr lang="cs-CZ" sz="900" dirty="0" err="1"/>
                        <a:t>Courses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Credit</a:t>
                      </a:r>
                      <a:r>
                        <a:rPr lang="en-US" sz="900" dirty="0"/>
                        <a:t>s</a:t>
                      </a:r>
                      <a:r>
                        <a:rPr lang="cs-CZ" sz="900" dirty="0"/>
                        <a:t> </a:t>
                      </a:r>
                      <a:r>
                        <a:rPr lang="cs-CZ" sz="900" dirty="0" err="1"/>
                        <a:t>Total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0" i="0" u="none" strike="noStrike" cap="none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  <a:rtl val="0"/>
                        </a:rPr>
                        <a:t>Note.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err="1"/>
                        <a:t>Publications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Courses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Note.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683660196"/>
                  </a:ext>
                </a:extLst>
              </a:tr>
              <a:tr h="315686">
                <a:tc rowSpan="2">
                  <a:txBody>
                    <a:bodyPr/>
                    <a:lstStyle/>
                    <a:p>
                      <a:r>
                        <a:rPr lang="cs-CZ" sz="900" dirty="0"/>
                        <a:t>Study </a:t>
                      </a:r>
                      <a:r>
                        <a:rPr lang="cs-CZ" sz="900" dirty="0" err="1"/>
                        <a:t>stage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1y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8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8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1000" dirty="0">
                          <a:highlight>
                            <a:srgbClr val="FFFF00"/>
                          </a:highlight>
                        </a:rPr>
                        <a:t>min. 1</a:t>
                      </a:r>
                      <a:endParaRPr lang="en-US" sz="1000" dirty="0">
                        <a:highlight>
                          <a:srgbClr val="FFFF00"/>
                        </a:highlight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618072890"/>
                  </a:ext>
                </a:extLst>
              </a:tr>
              <a:tr h="585440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2y</a:t>
                      </a:r>
                      <a:br>
                        <a:rPr lang="en-US" sz="900" dirty="0"/>
                      </a:br>
                      <a:r>
                        <a:rPr lang="cs-CZ" sz="900" dirty="0"/>
                        <a:t>+1m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3 </a:t>
                      </a:r>
                      <a:br>
                        <a:rPr lang="en-US" sz="900" dirty="0"/>
                      </a:br>
                      <a:r>
                        <a:rPr lang="en-US" sz="900" dirty="0"/>
                        <a:t>(~1x conf. paper)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  <a:r>
                        <a:rPr lang="cs-CZ" sz="900" dirty="0"/>
                        <a:t>-</a:t>
                      </a:r>
                      <a:r>
                        <a:rPr lang="en-US" sz="900" dirty="0"/>
                        <a:t>20</a:t>
                      </a:r>
                      <a:endParaRPr lang="cs-CZ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27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FF0000"/>
                          </a:solidFill>
                        </a:rPr>
                        <a:t>4-</a:t>
                      </a:r>
                      <a:r>
                        <a:rPr lang="cs-CZ" sz="9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</a:rPr>
                        <a:t> courses</a:t>
                      </a:r>
                      <a:br>
                        <a:rPr lang="cs-CZ" sz="900" dirty="0"/>
                      </a:br>
                      <a:r>
                        <a:rPr lang="cs-CZ" sz="900" dirty="0"/>
                        <a:t>(1 </a:t>
                      </a:r>
                      <a:r>
                        <a:rPr lang="cs-CZ" sz="900" dirty="0" err="1"/>
                        <a:t>course</a:t>
                      </a:r>
                      <a:r>
                        <a:rPr lang="cs-CZ" sz="900" dirty="0"/>
                        <a:t> = 4 </a:t>
                      </a:r>
                      <a:r>
                        <a:rPr lang="cs-CZ" sz="900" dirty="0" err="1"/>
                        <a:t>cr</a:t>
                      </a:r>
                      <a:r>
                        <a:rPr lang="cs-CZ" sz="900" dirty="0"/>
                        <a:t>.)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1x conf. paper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  <a:t>min. 2</a:t>
                      </a:r>
                      <a:br>
                        <a:rPr lang="en-US" sz="1000" b="0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</a:rPr>
                      </a:br>
                      <a:r>
                        <a:rPr lang="en-US" sz="1000" b="0" dirty="0"/>
                        <a:t>(</a:t>
                      </a:r>
                      <a:r>
                        <a:rPr lang="cs-CZ" sz="1000" b="0" dirty="0" err="1"/>
                        <a:t>totally</a:t>
                      </a:r>
                      <a:br>
                        <a:rPr lang="cs-CZ" sz="1000" b="0" dirty="0"/>
                      </a:br>
                      <a:r>
                        <a:rPr lang="en-US" sz="1000" b="0" dirty="0"/>
                        <a:t>100 hours)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1000" dirty="0" err="1"/>
                        <a:t>Debate</a:t>
                      </a:r>
                      <a:r>
                        <a:rPr lang="cs-CZ" sz="1000" dirty="0"/>
                        <a:t> +</a:t>
                      </a:r>
                      <a:r>
                        <a:rPr lang="en-US" sz="1000" dirty="0"/>
                        <a:t> </a:t>
                      </a:r>
                      <a:r>
                        <a:rPr lang="cs-CZ" sz="1000" dirty="0"/>
                        <a:t>SDE</a:t>
                      </a:r>
                    </a:p>
                    <a:p>
                      <a:r>
                        <a:rPr lang="cs-CZ" sz="1000" dirty="0" err="1">
                          <a:solidFill>
                            <a:srgbClr val="0000FF"/>
                          </a:solidFill>
                        </a:rPr>
                        <a:t>easy</a:t>
                      </a:r>
                      <a:r>
                        <a:rPr lang="cs-CZ" sz="1000" dirty="0">
                          <a:solidFill>
                            <a:srgbClr val="0000FF"/>
                          </a:solidFill>
                        </a:rPr>
                        <a:t> to </a:t>
                      </a:r>
                      <a:r>
                        <a:rPr lang="cs-CZ" sz="1000" dirty="0" err="1">
                          <a:solidFill>
                            <a:srgbClr val="0000FF"/>
                          </a:solidFill>
                        </a:rPr>
                        <a:t>merge</a:t>
                      </a:r>
                      <a:endParaRPr lang="en-US" sz="1000" dirty="0">
                        <a:solidFill>
                          <a:srgbClr val="0000FF"/>
                        </a:solidFill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535888120"/>
                  </a:ext>
                </a:extLst>
              </a:tr>
              <a:tr h="534861">
                <a:tc>
                  <a:txBody>
                    <a:bodyPr/>
                    <a:lstStyle/>
                    <a:p>
                      <a:r>
                        <a:rPr lang="cs-CZ" sz="900" dirty="0"/>
                        <a:t>SDE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3y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6</a:t>
                      </a:r>
                      <a:br>
                        <a:rPr lang="en-US" sz="900" dirty="0"/>
                      </a:br>
                      <a:r>
                        <a:rPr lang="en-US" sz="900" dirty="0">
                          <a:solidFill>
                            <a:srgbClr val="FF0000"/>
                          </a:solidFill>
                        </a:rPr>
                        <a:t>(~2x conf. papers)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30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Debate</a:t>
                      </a:r>
                      <a:r>
                        <a:rPr lang="cs-CZ" sz="900" dirty="0"/>
                        <a:t> (thesis report)</a:t>
                      </a:r>
                      <a:br>
                        <a:rPr lang="cs-CZ" sz="900" dirty="0"/>
                      </a:br>
                      <a:r>
                        <a:rPr lang="cs-CZ" sz="900" dirty="0"/>
                        <a:t>+SDE</a:t>
                      </a:r>
                    </a:p>
                    <a:p>
                      <a:r>
                        <a:rPr lang="cs-CZ" sz="900" dirty="0" err="1">
                          <a:solidFill>
                            <a:srgbClr val="FF0000"/>
                          </a:solidFill>
                        </a:rPr>
                        <a:t>difficult</a:t>
                      </a:r>
                      <a:r>
                        <a:rPr lang="cs-CZ" sz="900" dirty="0">
                          <a:solidFill>
                            <a:srgbClr val="FF0000"/>
                          </a:solidFill>
                        </a:rPr>
                        <a:t> to </a:t>
                      </a:r>
                      <a:r>
                        <a:rPr lang="cs-CZ" sz="900" dirty="0" err="1">
                          <a:solidFill>
                            <a:srgbClr val="FF0000"/>
                          </a:solidFill>
                        </a:rPr>
                        <a:t>merge</a:t>
                      </a:r>
                      <a:r>
                        <a:rPr lang="cs-CZ" sz="9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909402939"/>
                  </a:ext>
                </a:extLst>
              </a:tr>
              <a:tr h="871755">
                <a:tc>
                  <a:txBody>
                    <a:bodyPr/>
                    <a:lstStyle/>
                    <a:p>
                      <a:r>
                        <a:rPr lang="cs-CZ" sz="900" dirty="0"/>
                        <a:t>PhD thesis </a:t>
                      </a:r>
                      <a:r>
                        <a:rPr lang="cs-CZ" sz="900" dirty="0" err="1"/>
                        <a:t>submission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/>
                        <a:t>4y</a:t>
                      </a:r>
                      <a:br>
                        <a:rPr lang="cs-CZ" sz="900" dirty="0"/>
                      </a:br>
                      <a:r>
                        <a:rPr lang="cs-CZ" sz="900" dirty="0"/>
                        <a:t>max.6y</a:t>
                      </a:r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1x </a:t>
                      </a:r>
                      <a:r>
                        <a:rPr lang="en-US" sz="900" dirty="0" err="1"/>
                        <a:t>Jimp</a:t>
                      </a:r>
                      <a:r>
                        <a:rPr lang="cs-CZ" sz="900" dirty="0"/>
                        <a:t> Q1-Q3</a:t>
                      </a:r>
                      <a:r>
                        <a:rPr lang="en-US" sz="900" dirty="0"/>
                        <a:t>/</a:t>
                      </a:r>
                      <a:br>
                        <a:rPr lang="en-US" sz="900" dirty="0"/>
                      </a:br>
                      <a:r>
                        <a:rPr lang="en-US" sz="900" dirty="0" err="1"/>
                        <a:t>MatchSciNet</a:t>
                      </a:r>
                      <a:r>
                        <a:rPr lang="en-US" sz="900" dirty="0"/>
                        <a:t>/</a:t>
                      </a:r>
                      <a:br>
                        <a:rPr lang="en-US" sz="900" dirty="0"/>
                      </a:br>
                      <a:r>
                        <a:rPr lang="en-US" sz="900" dirty="0"/>
                        <a:t>CORE A*/A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900" dirty="0" err="1"/>
                        <a:t>Internationalization</a:t>
                      </a:r>
                      <a:endParaRPr lang="cs-CZ" sz="900" dirty="0"/>
                    </a:p>
                    <a:p>
                      <a:r>
                        <a:rPr lang="cs-CZ" sz="900" b="0" dirty="0" err="1"/>
                        <a:t>until</a:t>
                      </a:r>
                      <a:r>
                        <a:rPr lang="cs-CZ" sz="900" b="0" dirty="0"/>
                        <a:t> 7y </a:t>
                      </a:r>
                      <a:endParaRPr lang="en-US" sz="900" b="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0000FF"/>
                          </a:solidFill>
                        </a:rPr>
                        <a:t>2x conf. papers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1x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Q1-Q3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/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</a:br>
                      <a:r>
                        <a:rPr lang="en-US" sz="100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MatchSciNet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/</a:t>
                      </a:r>
                      <a:b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</a:br>
                      <a:r>
                        <a:rPr lang="en-US" sz="10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CORE A*/A</a:t>
                      </a:r>
                    </a:p>
                    <a:p>
                      <a:r>
                        <a:rPr lang="cs-CZ" sz="1000" dirty="0"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en-US" sz="1000" b="1" dirty="0">
                          <a:highlight>
                            <a:srgbClr val="FFFF00"/>
                          </a:highlight>
                        </a:rPr>
                        <a:t>min. </a:t>
                      </a:r>
                      <a:r>
                        <a:rPr lang="cs-CZ" sz="1000" b="1" dirty="0">
                          <a:highlight>
                            <a:srgbClr val="FFFF00"/>
                          </a:highlight>
                        </a:rPr>
                        <a:t>3 </a:t>
                      </a:r>
                      <a:r>
                        <a:rPr lang="cs-CZ" sz="1000" b="1" dirty="0" err="1">
                          <a:highlight>
                            <a:srgbClr val="FFFF00"/>
                          </a:highlight>
                        </a:rPr>
                        <a:t>papers</a:t>
                      </a:r>
                      <a:r>
                        <a:rPr lang="cs-CZ" sz="1000" dirty="0"/>
                        <a:t>)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cs-CZ" sz="1000" dirty="0" err="1"/>
                        <a:t>Internationalization</a:t>
                      </a:r>
                      <a:endParaRPr lang="cs-CZ" sz="1000" dirty="0"/>
                    </a:p>
                    <a:p>
                      <a:r>
                        <a:rPr lang="cs-CZ" sz="1000" b="1" dirty="0" err="1">
                          <a:highlight>
                            <a:srgbClr val="FFFF00"/>
                          </a:highlight>
                        </a:rPr>
                        <a:t>until</a:t>
                      </a:r>
                      <a:r>
                        <a:rPr lang="cs-CZ" sz="1000" b="1" dirty="0">
                          <a:highlight>
                            <a:srgbClr val="FFFF00"/>
                          </a:highlight>
                        </a:rPr>
                        <a:t> 6y </a:t>
                      </a:r>
                      <a:r>
                        <a:rPr lang="cs-CZ" sz="1000" dirty="0"/>
                        <a:t>(SEC 23.4.2022, Art. 19/7)</a:t>
                      </a:r>
                      <a:endParaRPr lang="en-US" sz="1000" dirty="0"/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802011105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8C104338-A865-491E-95AB-71255B6163CC}"/>
              </a:ext>
            </a:extLst>
          </p:cNvPr>
          <p:cNvSpPr txBox="1"/>
          <p:nvPr/>
        </p:nvSpPr>
        <p:spPr>
          <a:xfrm>
            <a:off x="8515350" y="3774729"/>
            <a:ext cx="6030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Pros</a:t>
            </a:r>
          </a:p>
          <a:p>
            <a:pPr algn="ctr"/>
            <a:r>
              <a:rPr lang="en-US" dirty="0"/>
              <a:t>&amp;</a:t>
            </a:r>
            <a:endParaRPr lang="en-US" dirty="0">
              <a:solidFill>
                <a:srgbClr val="0000FF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Cons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3" name="Picture 7" descr="Dejvice">
            <a:extLst>
              <a:ext uri="{FF2B5EF4-FFF2-40B4-BE49-F238E27FC236}">
                <a16:creationId xmlns:a16="http://schemas.microsoft.com/office/drawing/2014/main" id="{577AB4C7-D1C7-45AC-B725-4EE1E3CEF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4224"/>
            <a:ext cx="1921788" cy="15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VUT-Karlak">
            <a:extLst>
              <a:ext uri="{FF2B5EF4-FFF2-40B4-BE49-F238E27FC236}">
                <a16:creationId xmlns:a16="http://schemas.microsoft.com/office/drawing/2014/main" id="{5B0F341F-BF4D-4A08-8737-1363DD3A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96" y="5478473"/>
            <a:ext cx="1921788" cy="139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70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28649" y="913793"/>
            <a:ext cx="8284531" cy="5063388"/>
          </a:xfrm>
        </p:spPr>
        <p:txBody>
          <a:bodyPr/>
          <a:lstStyle/>
          <a:p>
            <a:pPr marL="590550" indent="-457200">
              <a:buFont typeface="+mj-lt"/>
              <a:buAutoNum type="arabicPeriod" startAt="2"/>
            </a:pPr>
            <a:r>
              <a:rPr lang="cs-CZ" sz="2400" dirty="0" err="1">
                <a:solidFill>
                  <a:srgbClr val="005EB8"/>
                </a:solidFill>
              </a:rPr>
              <a:t>Benefits</a:t>
            </a:r>
            <a:r>
              <a:rPr lang="cs-CZ" sz="2400" dirty="0">
                <a:solidFill>
                  <a:srgbClr val="005EB8"/>
                </a:solidFill>
              </a:rPr>
              <a:t> and </a:t>
            </a:r>
            <a:r>
              <a:rPr lang="cs-CZ" sz="2400" dirty="0" err="1">
                <a:solidFill>
                  <a:srgbClr val="005EB8"/>
                </a:solidFill>
              </a:rPr>
              <a:t>Opportunities</a:t>
            </a:r>
            <a:endParaRPr lang="cs-CZ" sz="2400" dirty="0">
              <a:solidFill>
                <a:srgbClr val="005EB8"/>
              </a:solidFill>
            </a:endParaRPr>
          </a:p>
          <a:p>
            <a:pPr marL="819150" lvl="2" indent="0">
              <a:buNone/>
            </a:pPr>
            <a:r>
              <a:rPr lang="cs-CZ" sz="1400" dirty="0" err="1"/>
              <a:t>Internship</a:t>
            </a:r>
            <a:r>
              <a:rPr lang="cs-CZ" sz="1400" dirty="0"/>
              <a:t> </a:t>
            </a:r>
            <a:r>
              <a:rPr lang="cs-CZ" sz="1400" dirty="0" err="1"/>
              <a:t>abroad</a:t>
            </a:r>
            <a:r>
              <a:rPr lang="cs-CZ" sz="1400" dirty="0"/>
              <a:t>, </a:t>
            </a:r>
            <a:r>
              <a:rPr lang="cs-CZ" sz="1400" dirty="0" err="1"/>
              <a:t>conferences</a:t>
            </a:r>
            <a:r>
              <a:rPr lang="en-US" sz="1400" dirty="0"/>
              <a:t>, summer schools &amp; lectures</a:t>
            </a:r>
            <a:r>
              <a:rPr lang="cs-CZ" sz="1400" dirty="0"/>
              <a:t>, </a:t>
            </a:r>
            <a:r>
              <a:rPr lang="cs-CZ" sz="1400" dirty="0" err="1"/>
              <a:t>language</a:t>
            </a:r>
            <a:r>
              <a:rPr lang="cs-CZ" sz="1400" dirty="0"/>
              <a:t> study, </a:t>
            </a:r>
            <a:r>
              <a:rPr lang="en-US" sz="1400" dirty="0"/>
              <a:t>Scientific Writing</a:t>
            </a:r>
            <a:r>
              <a:rPr lang="cs-CZ" sz="1400" dirty="0"/>
              <a:t>, </a:t>
            </a:r>
            <a:r>
              <a:rPr lang="cs-CZ" sz="1400" dirty="0" err="1"/>
              <a:t>modern</a:t>
            </a:r>
            <a:r>
              <a:rPr lang="cs-CZ" sz="1400" dirty="0"/>
              <a:t> </a:t>
            </a:r>
            <a:r>
              <a:rPr lang="cs-CZ" sz="1400" dirty="0" err="1"/>
              <a:t>technologies</a:t>
            </a:r>
            <a:r>
              <a:rPr lang="cs-CZ" sz="1400" dirty="0"/>
              <a:t> and </a:t>
            </a:r>
            <a:r>
              <a:rPr lang="cs-CZ" sz="1400" dirty="0" err="1"/>
              <a:t>unique</a:t>
            </a:r>
            <a:r>
              <a:rPr lang="cs-CZ" sz="1400" dirty="0"/>
              <a:t> </a:t>
            </a:r>
            <a:r>
              <a:rPr lang="cs-CZ" sz="1400" dirty="0" err="1"/>
              <a:t>device</a:t>
            </a:r>
            <a:r>
              <a:rPr lang="en-US" sz="1400" dirty="0"/>
              <a:t>s</a:t>
            </a:r>
            <a:r>
              <a:rPr lang="cs-CZ" sz="1400" dirty="0"/>
              <a:t> and sw </a:t>
            </a:r>
            <a:r>
              <a:rPr lang="cs-CZ" sz="1400" dirty="0" err="1"/>
              <a:t>equipment</a:t>
            </a:r>
            <a:r>
              <a:rPr lang="cs-CZ" sz="1400" dirty="0"/>
              <a:t> .. and </a:t>
            </a:r>
            <a:r>
              <a:rPr lang="cs-CZ" sz="1400" dirty="0" err="1"/>
              <a:t>discover</a:t>
            </a:r>
            <a:r>
              <a:rPr lang="en-US" sz="1400" dirty="0" err="1"/>
              <a:t>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unknown</a:t>
            </a:r>
            <a:r>
              <a:rPr lang="cs-CZ" sz="1400" dirty="0"/>
              <a:t>.</a:t>
            </a:r>
          </a:p>
          <a:p>
            <a:pPr marL="819150" lvl="2" indent="0">
              <a:buNone/>
            </a:pPr>
            <a:endParaRPr lang="cs-CZ" sz="1400" dirty="0"/>
          </a:p>
          <a:p>
            <a:pPr marL="590550" indent="-457200">
              <a:buFont typeface="+mj-lt"/>
              <a:buAutoNum type="arabicPeriod" startAt="2"/>
            </a:pPr>
            <a:r>
              <a:rPr lang="cs-CZ" sz="2400" dirty="0" err="1">
                <a:solidFill>
                  <a:srgbClr val="005EB8"/>
                </a:solidFill>
              </a:rPr>
              <a:t>Supervisor</a:t>
            </a:r>
            <a:r>
              <a:rPr lang="cs-CZ" sz="2400" dirty="0">
                <a:solidFill>
                  <a:srgbClr val="005EB8"/>
                </a:solidFill>
              </a:rPr>
              <a:t> / </a:t>
            </a:r>
            <a:r>
              <a:rPr lang="cs-CZ" sz="2400" dirty="0" err="1">
                <a:solidFill>
                  <a:srgbClr val="005EB8"/>
                </a:solidFill>
              </a:rPr>
              <a:t>Supervisor-specialist</a:t>
            </a:r>
            <a:endParaRPr lang="cs-CZ" sz="2400" dirty="0">
              <a:solidFill>
                <a:srgbClr val="005EB8"/>
              </a:solidFill>
            </a:endParaRPr>
          </a:p>
          <a:p>
            <a:pPr marL="819150" lvl="2" indent="0">
              <a:buNone/>
            </a:pPr>
            <a:r>
              <a:rPr lang="cs-CZ" sz="1400" dirty="0" err="1"/>
              <a:t>An</a:t>
            </a:r>
            <a:r>
              <a:rPr lang="cs-CZ" sz="1400" dirty="0"/>
              <a:t> expert and </a:t>
            </a:r>
            <a:r>
              <a:rPr lang="cs-CZ" sz="1400" dirty="0" err="1"/>
              <a:t>experienced</a:t>
            </a:r>
            <a:r>
              <a:rPr lang="cs-CZ" sz="1400" dirty="0"/>
              <a:t> </a:t>
            </a:r>
            <a:r>
              <a:rPr lang="cs-CZ" sz="1400" dirty="0" err="1"/>
              <a:t>researcher</a:t>
            </a:r>
            <a:r>
              <a:rPr lang="cs-CZ" sz="1400" dirty="0"/>
              <a:t>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international</a:t>
            </a:r>
            <a:r>
              <a:rPr lang="cs-CZ" sz="1400" dirty="0"/>
              <a:t> </a:t>
            </a:r>
            <a:r>
              <a:rPr lang="cs-CZ" sz="1400" dirty="0" err="1"/>
              <a:t>colaborations</a:t>
            </a:r>
            <a:r>
              <a:rPr lang="en-US" sz="1400" dirty="0"/>
              <a:t>;</a:t>
            </a:r>
            <a:r>
              <a:rPr lang="cs-CZ" sz="1400" dirty="0"/>
              <a:t> </a:t>
            </a:r>
            <a:r>
              <a:rPr lang="cs-CZ" sz="1400" dirty="0" err="1"/>
              <a:t>scientific</a:t>
            </a:r>
            <a:r>
              <a:rPr lang="cs-CZ" sz="1400" dirty="0"/>
              <a:t> </a:t>
            </a:r>
            <a:r>
              <a:rPr lang="cs-CZ" sz="1400" dirty="0" err="1"/>
              <a:t>topic</a:t>
            </a:r>
            <a:r>
              <a:rPr lang="cs-CZ" sz="1400" dirty="0"/>
              <a:t>, </a:t>
            </a:r>
            <a:r>
              <a:rPr lang="cs-CZ" sz="1400" dirty="0" err="1"/>
              <a:t>state</a:t>
            </a:r>
            <a:r>
              <a:rPr lang="cs-CZ" sz="1400" dirty="0"/>
              <a:t>-</a:t>
            </a:r>
            <a:r>
              <a:rPr lang="cs-CZ" sz="1400" dirty="0" err="1"/>
              <a:t>of</a:t>
            </a:r>
            <a:r>
              <a:rPr lang="cs-CZ" sz="1400" dirty="0"/>
              <a:t>-</a:t>
            </a:r>
            <a:r>
              <a:rPr lang="cs-CZ" sz="1400" dirty="0" err="1"/>
              <a:t>the</a:t>
            </a:r>
            <a:r>
              <a:rPr lang="cs-CZ" sz="1400" dirty="0"/>
              <a:t>-art</a:t>
            </a:r>
            <a:r>
              <a:rPr lang="en-US" sz="1400" dirty="0"/>
              <a:t>;</a:t>
            </a:r>
            <a:r>
              <a:rPr lang="cs-CZ" sz="1400" dirty="0"/>
              <a:t> novel </a:t>
            </a:r>
            <a:r>
              <a:rPr lang="cs-CZ" sz="1400" dirty="0" err="1"/>
              <a:t>findings</a:t>
            </a:r>
            <a:r>
              <a:rPr lang="cs-CZ" sz="1400" dirty="0"/>
              <a:t>, and </a:t>
            </a:r>
            <a:r>
              <a:rPr lang="cs-CZ" sz="1400" dirty="0" err="1"/>
              <a:t>horizons</a:t>
            </a:r>
            <a:r>
              <a:rPr lang="cs-CZ" sz="1400" dirty="0"/>
              <a:t> .. </a:t>
            </a:r>
            <a:r>
              <a:rPr lang="cs-CZ" sz="1400" dirty="0" err="1"/>
              <a:t>means</a:t>
            </a:r>
            <a:r>
              <a:rPr lang="cs-CZ" sz="1400" dirty="0"/>
              <a:t>/</a:t>
            </a:r>
            <a:r>
              <a:rPr lang="cs-CZ" sz="1400" dirty="0" err="1"/>
              <a:t>tools</a:t>
            </a:r>
            <a:r>
              <a:rPr lang="cs-CZ" sz="1400" dirty="0"/>
              <a:t> </a:t>
            </a:r>
            <a:r>
              <a:rPr lang="cs-CZ" sz="1400" dirty="0" err="1"/>
              <a:t>how</a:t>
            </a:r>
            <a:r>
              <a:rPr lang="cs-CZ" sz="1400" dirty="0"/>
              <a:t> to </a:t>
            </a:r>
            <a:r>
              <a:rPr lang="cs-CZ" sz="1400" dirty="0" err="1"/>
              <a:t>get</a:t>
            </a:r>
            <a:r>
              <a:rPr lang="cs-CZ" sz="1400" dirty="0"/>
              <a:t> </a:t>
            </a:r>
            <a:r>
              <a:rPr lang="cs-CZ" sz="1400" dirty="0" err="1"/>
              <a:t>there</a:t>
            </a:r>
            <a:r>
              <a:rPr lang="cs-CZ" sz="1400" dirty="0"/>
              <a:t>.</a:t>
            </a:r>
          </a:p>
          <a:p>
            <a:pPr marL="133350" indent="0">
              <a:buNone/>
            </a:pPr>
            <a:endParaRPr lang="cs-CZ" sz="1600" dirty="0">
              <a:solidFill>
                <a:srgbClr val="005EB8"/>
              </a:solidFill>
            </a:endParaRPr>
          </a:p>
          <a:p>
            <a:pPr marL="590550" indent="-457200">
              <a:buFont typeface="+mj-lt"/>
              <a:buAutoNum type="arabicPeriod" startAt="4"/>
            </a:pPr>
            <a:r>
              <a:rPr lang="cs-CZ" sz="2400" dirty="0" err="1">
                <a:solidFill>
                  <a:srgbClr val="005EB8"/>
                </a:solidFill>
              </a:rPr>
              <a:t>Guardian</a:t>
            </a:r>
            <a:r>
              <a:rPr lang="cs-CZ" sz="2400" dirty="0">
                <a:solidFill>
                  <a:srgbClr val="005EB8"/>
                </a:solidFill>
              </a:rPr>
              <a:t> </a:t>
            </a:r>
            <a:r>
              <a:rPr lang="cs-CZ" sz="2400" dirty="0" err="1">
                <a:solidFill>
                  <a:srgbClr val="005EB8"/>
                </a:solidFill>
              </a:rPr>
              <a:t>Angels</a:t>
            </a:r>
            <a:r>
              <a:rPr lang="cs-CZ" sz="2400" dirty="0">
                <a:solidFill>
                  <a:srgbClr val="005EB8"/>
                </a:solidFill>
              </a:rPr>
              <a:t> – </a:t>
            </a:r>
            <a:r>
              <a:rPr lang="cs-CZ" sz="2400" dirty="0" err="1">
                <a:solidFill>
                  <a:srgbClr val="005EB8"/>
                </a:solidFill>
              </a:rPr>
              <a:t>Research</a:t>
            </a:r>
            <a:r>
              <a:rPr lang="cs-CZ" sz="2400" dirty="0">
                <a:solidFill>
                  <a:srgbClr val="005EB8"/>
                </a:solidFill>
              </a:rPr>
              <a:t> Office </a:t>
            </a:r>
            <a:r>
              <a:rPr lang="cs-CZ" sz="2400" dirty="0" err="1">
                <a:solidFill>
                  <a:srgbClr val="005EB8"/>
                </a:solidFill>
              </a:rPr>
              <a:t>Assistants</a:t>
            </a:r>
            <a:r>
              <a:rPr lang="cs-CZ" sz="2400" dirty="0">
                <a:solidFill>
                  <a:srgbClr val="005EB8"/>
                </a:solidFill>
              </a:rPr>
              <a:t> </a:t>
            </a:r>
          </a:p>
          <a:p>
            <a:pPr marL="819150" lvl="2" indent="0">
              <a:buNone/>
            </a:pPr>
            <a:r>
              <a:rPr lang="cs-CZ" sz="1400" b="1" dirty="0"/>
              <a:t>	</a:t>
            </a:r>
            <a:r>
              <a:rPr lang="en-US" sz="1400" b="1" dirty="0"/>
              <a:t>Renata </a:t>
            </a:r>
            <a:r>
              <a:rPr lang="en-US" sz="1400" b="1" dirty="0" err="1"/>
              <a:t>Kroutilíková</a:t>
            </a:r>
            <a:r>
              <a:rPr lang="cs-CZ" sz="1400" b="1" dirty="0"/>
              <a:t>		</a:t>
            </a:r>
            <a:r>
              <a:rPr lang="en-US" sz="1400" b="1" dirty="0"/>
              <a:t>Ing. Kamila </a:t>
            </a:r>
            <a:r>
              <a:rPr lang="en-US" sz="1400" b="1" dirty="0" err="1"/>
              <a:t>Gregorová</a:t>
            </a:r>
            <a:br>
              <a:rPr lang="en-US" sz="1400" dirty="0"/>
            </a:br>
            <a:r>
              <a:rPr lang="cs-CZ" sz="1400" dirty="0"/>
              <a:t>	</a:t>
            </a:r>
            <a:r>
              <a:rPr lang="en-US" sz="1400" dirty="0"/>
              <a:t>e-mail:  </a:t>
            </a:r>
            <a:r>
              <a:rPr lang="en-US" sz="1400" dirty="0">
                <a:hlinkClick r:id="rId2"/>
              </a:rPr>
              <a:t>kroutili@fel.cvut.cz</a:t>
            </a:r>
            <a:r>
              <a:rPr lang="cs-CZ" sz="1400" dirty="0"/>
              <a:t> 	</a:t>
            </a:r>
            <a:r>
              <a:rPr lang="en-US" sz="1400" dirty="0"/>
              <a:t>e-mail: </a:t>
            </a:r>
            <a:r>
              <a:rPr lang="en-US" sz="1400" dirty="0">
                <a:hlinkClick r:id="rId3"/>
              </a:rPr>
              <a:t>gregokam@fel.cvut.cz</a:t>
            </a:r>
            <a:br>
              <a:rPr lang="en-US" sz="1400" dirty="0"/>
            </a:br>
            <a:r>
              <a:rPr lang="cs-CZ" sz="1400" dirty="0"/>
              <a:t>	</a:t>
            </a:r>
            <a:r>
              <a:rPr lang="en-US" sz="1400" dirty="0" err="1"/>
              <a:t>tel</a:t>
            </a:r>
            <a:r>
              <a:rPr lang="en-US" sz="1400" dirty="0"/>
              <a:t>: 2 2435 2030 </a:t>
            </a:r>
            <a:r>
              <a:rPr lang="cs-CZ" sz="1400" dirty="0"/>
              <a:t>		</a:t>
            </a:r>
            <a:r>
              <a:rPr lang="en-US" sz="1400" dirty="0" err="1"/>
              <a:t>tel</a:t>
            </a:r>
            <a:r>
              <a:rPr lang="en-US" sz="1400" dirty="0"/>
              <a:t>: 2 2435 2230</a:t>
            </a:r>
            <a:endParaRPr lang="cs-CZ" sz="1400" dirty="0"/>
          </a:p>
          <a:p>
            <a:pPr marL="819150" lvl="2" indent="0">
              <a:buNone/>
            </a:pPr>
            <a:endParaRPr lang="cs-CZ" sz="1400" dirty="0">
              <a:solidFill>
                <a:srgbClr val="005EB8"/>
              </a:solidFill>
            </a:endParaRPr>
          </a:p>
          <a:p>
            <a:pPr marL="590550" indent="-457200">
              <a:buFont typeface="+mj-lt"/>
              <a:buAutoNum type="arabicPeriod" startAt="4"/>
            </a:pPr>
            <a:r>
              <a:rPr lang="cs-CZ" sz="2400" dirty="0" err="1">
                <a:solidFill>
                  <a:srgbClr val="005EB8"/>
                </a:solidFill>
              </a:rPr>
              <a:t>Recommended</a:t>
            </a:r>
            <a:r>
              <a:rPr lang="cs-CZ" sz="2400" dirty="0">
                <a:solidFill>
                  <a:srgbClr val="005EB8"/>
                </a:solidFill>
              </a:rPr>
              <a:t> </a:t>
            </a:r>
            <a:r>
              <a:rPr lang="cs-CZ" sz="2400" dirty="0" err="1">
                <a:solidFill>
                  <a:srgbClr val="005EB8"/>
                </a:solidFill>
              </a:rPr>
              <a:t>course</a:t>
            </a:r>
            <a:r>
              <a:rPr lang="cs-CZ" sz="2400" dirty="0">
                <a:solidFill>
                  <a:srgbClr val="005EB8"/>
                </a:solidFill>
              </a:rPr>
              <a:t>(s)</a:t>
            </a:r>
          </a:p>
          <a:p>
            <a:pPr marL="819150" lvl="2" indent="0">
              <a:buNone/>
            </a:pPr>
            <a:endParaRPr lang="cs-CZ" sz="1400" dirty="0">
              <a:solidFill>
                <a:srgbClr val="005EB8"/>
              </a:solidFill>
            </a:endParaRPr>
          </a:p>
          <a:p>
            <a:pPr marL="819150" lvl="2" indent="0">
              <a:buNone/>
            </a:pPr>
            <a:endParaRPr lang="cs-CZ" sz="1400" dirty="0">
              <a:solidFill>
                <a:srgbClr val="005EB8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9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7" descr="Dejvice">
            <a:extLst>
              <a:ext uri="{FF2B5EF4-FFF2-40B4-BE49-F238E27FC236}">
                <a16:creationId xmlns:a16="http://schemas.microsoft.com/office/drawing/2014/main" id="{B1425E58-9311-4B6C-B474-56B7264A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4224"/>
            <a:ext cx="1921788" cy="15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VUT-Karlak">
            <a:extLst>
              <a:ext uri="{FF2B5EF4-FFF2-40B4-BE49-F238E27FC236}">
                <a16:creationId xmlns:a16="http://schemas.microsoft.com/office/drawing/2014/main" id="{F118E5A4-BF99-4671-87C3-BD5CF43C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96" y="5478473"/>
            <a:ext cx="1921788" cy="139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98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28649" y="913793"/>
            <a:ext cx="8106977" cy="5063388"/>
          </a:xfrm>
        </p:spPr>
        <p:txBody>
          <a:bodyPr/>
          <a:lstStyle/>
          <a:p>
            <a:pPr marL="133350" indent="0" algn="ctr">
              <a:buNone/>
            </a:pPr>
            <a:r>
              <a:rPr lang="cs-CZ" sz="2400" dirty="0"/>
              <a:t>S</a:t>
            </a:r>
            <a:r>
              <a:rPr lang="en-US" sz="2400" dirty="0" err="1"/>
              <a:t>cientific</a:t>
            </a:r>
            <a:r>
              <a:rPr lang="en-US" sz="2400" dirty="0"/>
              <a:t> </a:t>
            </a:r>
            <a:r>
              <a:rPr lang="cs-CZ" sz="2400" dirty="0"/>
              <a:t>W</a:t>
            </a:r>
            <a:r>
              <a:rPr lang="en-US" sz="2400" dirty="0" err="1"/>
              <a:t>riting</a:t>
            </a:r>
            <a:r>
              <a:rPr lang="en-US" sz="2400" dirty="0"/>
              <a:t> and </a:t>
            </a:r>
            <a:r>
              <a:rPr lang="cs-CZ" sz="2400" dirty="0"/>
              <a:t>I</a:t>
            </a:r>
            <a:r>
              <a:rPr lang="en-US" sz="2400" dirty="0" err="1"/>
              <a:t>nformation</a:t>
            </a:r>
            <a:r>
              <a:rPr lang="en-US" sz="2400" dirty="0"/>
              <a:t> </a:t>
            </a:r>
            <a:r>
              <a:rPr lang="cs-CZ" sz="2400" dirty="0"/>
              <a:t>S</a:t>
            </a:r>
            <a:r>
              <a:rPr lang="en-US" sz="2400" dirty="0" err="1"/>
              <a:t>upport</a:t>
            </a:r>
            <a:r>
              <a:rPr lang="en-US" sz="2400" dirty="0"/>
              <a:t> for </a:t>
            </a:r>
            <a:r>
              <a:rPr lang="cs-CZ" sz="2400" dirty="0"/>
              <a:t>P</a:t>
            </a:r>
            <a:r>
              <a:rPr lang="en-US" sz="2400" dirty="0"/>
              <a:t>h</a:t>
            </a:r>
            <a:r>
              <a:rPr lang="cs-CZ" sz="2400" dirty="0"/>
              <a:t>D</a:t>
            </a:r>
            <a:r>
              <a:rPr lang="en-US" sz="2400" dirty="0"/>
              <a:t> </a:t>
            </a:r>
            <a:r>
              <a:rPr lang="cs-CZ" sz="2400" dirty="0"/>
              <a:t>S</a:t>
            </a:r>
            <a:r>
              <a:rPr lang="en-US" sz="2400" dirty="0" err="1"/>
              <a:t>tudents</a:t>
            </a:r>
            <a:endParaRPr lang="cs-CZ" sz="2400" dirty="0"/>
          </a:p>
          <a:p>
            <a:pPr marL="133350" indent="0" fontAlgn="base">
              <a:spcAft>
                <a:spcPts val="600"/>
              </a:spcAft>
              <a:buNone/>
            </a:pPr>
            <a:br>
              <a:rPr lang="cs-CZ" sz="1600" dirty="0"/>
            </a:br>
            <a:r>
              <a:rPr lang="en-US" sz="1600" b="1" dirty="0"/>
              <a:t>D32SWE</a:t>
            </a:r>
            <a:r>
              <a:rPr lang="cs-CZ" sz="1600" b="1" dirty="0"/>
              <a:t> </a:t>
            </a:r>
            <a:r>
              <a:rPr lang="en-US" sz="1600" b="1" dirty="0"/>
              <a:t>Scientific</a:t>
            </a:r>
            <a:r>
              <a:rPr lang="cs-CZ" sz="1600" b="1" dirty="0"/>
              <a:t> </a:t>
            </a:r>
            <a:r>
              <a:rPr lang="en-US" sz="1600" b="1" dirty="0"/>
              <a:t>Writing</a:t>
            </a:r>
            <a:r>
              <a:rPr lang="cs-CZ" sz="1600" b="1" dirty="0"/>
              <a:t> and </a:t>
            </a:r>
            <a:r>
              <a:rPr lang="cs-CZ" sz="1600" b="1" dirty="0" err="1"/>
              <a:t>Publishing</a:t>
            </a:r>
            <a:r>
              <a:rPr lang="cs-CZ" sz="1600" b="1" dirty="0"/>
              <a:t> </a:t>
            </a:r>
            <a:r>
              <a:rPr lang="en-US" sz="1600" b="1" dirty="0"/>
              <a:t>in</a:t>
            </a:r>
            <a:r>
              <a:rPr lang="cs-CZ" sz="1600" b="1" dirty="0"/>
              <a:t> </a:t>
            </a:r>
            <a:r>
              <a:rPr lang="en-US" sz="1600" b="1" dirty="0"/>
              <a:t>English</a:t>
            </a:r>
            <a:r>
              <a:rPr lang="en-US" sz="1600" dirty="0"/>
              <a:t>,</a:t>
            </a:r>
            <a:r>
              <a:rPr lang="cs-CZ" sz="1600" dirty="0"/>
              <a:t> </a:t>
            </a:r>
            <a:r>
              <a:rPr lang="en-US" sz="1600" dirty="0">
                <a:hlinkClick r:id="rId2"/>
              </a:rPr>
              <a:t>https://bit.ly/3BcqIyh</a:t>
            </a:r>
            <a:r>
              <a:rPr lang="en-US" sz="1600" dirty="0"/>
              <a:t>,</a:t>
            </a:r>
            <a:br>
              <a:rPr lang="cs-CZ" sz="1600" dirty="0"/>
            </a:br>
            <a:r>
              <a:rPr lang="en-US" sz="1600" dirty="0"/>
              <a:t>prof</a:t>
            </a:r>
            <a:r>
              <a:rPr lang="cs-CZ" sz="1600" dirty="0"/>
              <a:t>. </a:t>
            </a:r>
            <a:r>
              <a:rPr lang="en-US" sz="1600" dirty="0"/>
              <a:t>Zeman,</a:t>
            </a:r>
            <a:r>
              <a:rPr lang="cs-CZ" sz="1600" dirty="0"/>
              <a:t> </a:t>
            </a:r>
            <a:r>
              <a:rPr lang="en-US" sz="1600" dirty="0"/>
              <a:t>Faculty</a:t>
            </a:r>
            <a:r>
              <a:rPr lang="cs-CZ" sz="1600" dirty="0"/>
              <a:t> </a:t>
            </a:r>
            <a:r>
              <a:rPr lang="en-US" sz="1600" dirty="0"/>
              <a:t>of</a:t>
            </a:r>
            <a:r>
              <a:rPr lang="cs-CZ" sz="1600" dirty="0"/>
              <a:t> </a:t>
            </a:r>
            <a:r>
              <a:rPr lang="en-US" sz="1600" dirty="0"/>
              <a:t>Civil</a:t>
            </a:r>
            <a:r>
              <a:rPr lang="cs-CZ" sz="1600" dirty="0"/>
              <a:t> </a:t>
            </a:r>
            <a:r>
              <a:rPr lang="en-US" sz="1600" dirty="0"/>
              <a:t>Engineering,</a:t>
            </a:r>
            <a:r>
              <a:rPr lang="cs-CZ" sz="1600" dirty="0"/>
              <a:t> </a:t>
            </a:r>
            <a:r>
              <a:rPr lang="en-US" sz="1600" dirty="0"/>
              <a:t>university</a:t>
            </a:r>
            <a:r>
              <a:rPr lang="cs-CZ" sz="1600" dirty="0"/>
              <a:t> </a:t>
            </a:r>
            <a:r>
              <a:rPr lang="en-US" sz="1600" dirty="0"/>
              <a:t>course</a:t>
            </a:r>
            <a:endParaRPr lang="cs-CZ" sz="1600" dirty="0"/>
          </a:p>
          <a:p>
            <a:pPr marL="133350" indent="0" fontAlgn="base">
              <a:spcAft>
                <a:spcPts val="600"/>
              </a:spcAft>
              <a:buNone/>
            </a:pPr>
            <a:r>
              <a:rPr lang="cs-CZ" sz="1600" b="1" dirty="0">
                <a:hlinkClick r:id="rId3"/>
              </a:rPr>
              <a:t>XEP17SWR </a:t>
            </a:r>
            <a:r>
              <a:rPr lang="en-US" sz="1600" b="1" dirty="0">
                <a:hlinkClick r:id="rId3"/>
              </a:rPr>
              <a:t>Scientific</a:t>
            </a:r>
            <a:r>
              <a:rPr lang="cs-CZ" sz="1600" b="1" dirty="0">
                <a:hlinkClick r:id="rId3"/>
              </a:rPr>
              <a:t> </a:t>
            </a:r>
            <a:r>
              <a:rPr lang="en-US" sz="1600" b="1" dirty="0">
                <a:hlinkClick r:id="rId3"/>
              </a:rPr>
              <a:t>Writing</a:t>
            </a:r>
            <a:r>
              <a:rPr lang="cs-CZ" sz="1600" b="1" dirty="0"/>
              <a:t> </a:t>
            </a:r>
            <a:r>
              <a:rPr lang="cs-CZ" sz="1600" dirty="0"/>
              <a:t>-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prof. </a:t>
            </a:r>
            <a:r>
              <a:rPr lang="cs-CZ" sz="1600" dirty="0" err="1">
                <a:hlinkClick r:id="rId4"/>
              </a:rPr>
              <a:t>Jeff</a:t>
            </a:r>
            <a:r>
              <a:rPr lang="cs-CZ" sz="1600" dirty="0">
                <a:hlinkClick r:id="rId4"/>
              </a:rPr>
              <a:t> </a:t>
            </a:r>
            <a:r>
              <a:rPr lang="cs-CZ" sz="1600" dirty="0" err="1">
                <a:hlinkClick r:id="rId4"/>
              </a:rPr>
              <a:t>Frolik</a:t>
            </a:r>
            <a:r>
              <a:rPr lang="cs-CZ" sz="1600" dirty="0"/>
              <a:t>, </a:t>
            </a:r>
            <a:r>
              <a:rPr lang="cs-CZ" sz="1600" dirty="0" err="1"/>
              <a:t>Fulbright</a:t>
            </a:r>
            <a:r>
              <a:rPr lang="cs-CZ" sz="1600" dirty="0"/>
              <a:t> </a:t>
            </a:r>
            <a:r>
              <a:rPr lang="en-US" sz="1600" dirty="0"/>
              <a:t>Scholar 2022</a:t>
            </a:r>
            <a:r>
              <a:rPr lang="cs-CZ" sz="1600" dirty="0"/>
              <a:t> </a:t>
            </a:r>
            <a:br>
              <a:rPr lang="cs-CZ" sz="1600" dirty="0"/>
            </a:br>
            <a:r>
              <a:rPr lang="cs-CZ" sz="1600" dirty="0"/>
              <a:t>(</a:t>
            </a:r>
            <a:r>
              <a:rPr lang="cs-CZ" sz="1600" dirty="0" err="1"/>
              <a:t>typically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students</a:t>
            </a:r>
            <a:r>
              <a:rPr lang="cs-CZ" sz="1600" dirty="0"/>
              <a:t> in 2</a:t>
            </a:r>
            <a:r>
              <a:rPr lang="cs-CZ" sz="1600" baseline="30000" dirty="0"/>
              <a:t>nd</a:t>
            </a:r>
            <a:r>
              <a:rPr lang="cs-CZ" sz="1600" dirty="0"/>
              <a:t> – 3</a:t>
            </a:r>
            <a:r>
              <a:rPr lang="cs-CZ" sz="1600" baseline="30000" dirty="0"/>
              <a:t>rd</a:t>
            </a:r>
            <a:r>
              <a:rPr lang="cs-CZ" sz="1600" dirty="0"/>
              <a:t> </a:t>
            </a:r>
            <a:r>
              <a:rPr lang="cs-CZ" sz="1600" dirty="0" err="1"/>
              <a:t>year</a:t>
            </a:r>
            <a:r>
              <a:rPr lang="cs-CZ" sz="1600" dirty="0"/>
              <a:t>, </a:t>
            </a:r>
            <a:r>
              <a:rPr lang="cs-CZ" sz="1600" dirty="0" err="1"/>
              <a:t>paper</a:t>
            </a:r>
            <a:r>
              <a:rPr lang="cs-CZ" sz="1600" dirty="0"/>
              <a:t> in </a:t>
            </a:r>
            <a:r>
              <a:rPr lang="cs-CZ" sz="1600" dirty="0" err="1"/>
              <a:t>progress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advisable</a:t>
            </a:r>
            <a:r>
              <a:rPr lang="cs-CZ" sz="1600" dirty="0"/>
              <a:t>/</a:t>
            </a:r>
            <a:r>
              <a:rPr lang="cs-CZ" sz="1600" dirty="0" err="1"/>
              <a:t>required</a:t>
            </a:r>
            <a:r>
              <a:rPr lang="cs-CZ" sz="1600" dirty="0"/>
              <a:t>)</a:t>
            </a:r>
          </a:p>
          <a:p>
            <a:pPr marL="133350" indent="0" algn="just" fontAlgn="base">
              <a:spcAft>
                <a:spcPts val="600"/>
              </a:spcAft>
              <a:buNone/>
            </a:pPr>
            <a:r>
              <a:rPr lang="cs-CZ" sz="1600" dirty="0">
                <a:hlinkClick r:id="rId5"/>
              </a:rPr>
              <a:t>XP37MPV </a:t>
            </a:r>
            <a:r>
              <a:rPr lang="cs-CZ" sz="1600" dirty="0" err="1">
                <a:hlinkClick r:id="rId5"/>
              </a:rPr>
              <a:t>Scientific</a:t>
            </a:r>
            <a:r>
              <a:rPr lang="cs-CZ" sz="1600" dirty="0">
                <a:hlinkClick r:id="rId5"/>
              </a:rPr>
              <a:t> </a:t>
            </a:r>
            <a:r>
              <a:rPr lang="cs-CZ" sz="1600" dirty="0" err="1">
                <a:hlinkClick r:id="rId5"/>
              </a:rPr>
              <a:t>Work</a:t>
            </a:r>
            <a:r>
              <a:rPr lang="cs-CZ" sz="1600" dirty="0">
                <a:hlinkClick r:id="rId5"/>
              </a:rPr>
              <a:t> </a:t>
            </a:r>
            <a:r>
              <a:rPr lang="cs-CZ" sz="1600" dirty="0" err="1">
                <a:hlinkClick r:id="rId5"/>
              </a:rPr>
              <a:t>Methodology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XP17MVP Metodika vědecké práce</a:t>
            </a:r>
            <a:endParaRPr lang="cs-CZ" sz="1600" b="1" dirty="0"/>
          </a:p>
          <a:p>
            <a:pPr marL="133350" indent="0" algn="just" fontAlgn="base">
              <a:spcAft>
                <a:spcPts val="600"/>
              </a:spcAft>
              <a:buNone/>
            </a:pPr>
            <a:r>
              <a:rPr lang="cs-CZ" sz="1600" b="1" dirty="0" err="1"/>
              <a:t>English</a:t>
            </a:r>
            <a:r>
              <a:rPr lang="cs-CZ" sz="1600" b="1" dirty="0"/>
              <a:t> </a:t>
            </a:r>
            <a:r>
              <a:rPr lang="cs-CZ" sz="1600" b="1" dirty="0" err="1"/>
              <a:t>exam</a:t>
            </a:r>
            <a:r>
              <a:rPr lang="cs-CZ" sz="1600" b="1" dirty="0"/>
              <a:t> </a:t>
            </a:r>
            <a:r>
              <a:rPr lang="cs-CZ" sz="1600" dirty="0"/>
              <a:t>– </a:t>
            </a:r>
            <a:r>
              <a:rPr lang="en-US" sz="1600" dirty="0">
                <a:highlight>
                  <a:srgbClr val="FFFF00"/>
                </a:highlight>
                <a:hlinkClick r:id="rId7"/>
              </a:rPr>
              <a:t>XP04MIN</a:t>
            </a:r>
            <a:r>
              <a:rPr lang="cs-CZ" sz="1600" dirty="0">
                <a:highlight>
                  <a:srgbClr val="FFFF00"/>
                </a:highlight>
              </a:rPr>
              <a:t> -</a:t>
            </a:r>
            <a:r>
              <a:rPr lang="en-US" sz="1600" dirty="0">
                <a:highlight>
                  <a:srgbClr val="FFFF00"/>
                </a:highlight>
              </a:rPr>
              <a:t>&gt; ISP</a:t>
            </a:r>
            <a:r>
              <a:rPr lang="en-US" sz="1600" dirty="0"/>
              <a:t> (the details will be provided by Dept. of Languages)</a:t>
            </a:r>
            <a:endParaRPr lang="cs-CZ" sz="1600" b="1" dirty="0"/>
          </a:p>
          <a:p>
            <a:pPr marL="133350" indent="0" algn="just" fontAlgn="base">
              <a:spcAft>
                <a:spcPts val="600"/>
              </a:spcAft>
              <a:buNone/>
            </a:pPr>
            <a:r>
              <a:rPr lang="en-US" sz="1600" b="1" dirty="0"/>
              <a:t>E-</a:t>
            </a:r>
            <a:r>
              <a:rPr lang="en-US" sz="1600" b="1" dirty="0" err="1"/>
              <a:t>learningový</a:t>
            </a:r>
            <a:r>
              <a:rPr lang="cs-CZ" sz="1600" b="1" dirty="0"/>
              <a:t> </a:t>
            </a:r>
            <a:r>
              <a:rPr lang="en-US" sz="1600" b="1" dirty="0" err="1"/>
              <a:t>kurz</a:t>
            </a:r>
            <a:r>
              <a:rPr lang="en-US" sz="1600" b="1" dirty="0"/>
              <a:t>: </a:t>
            </a:r>
            <a:r>
              <a:rPr lang="en-US" sz="1600" dirty="0" err="1"/>
              <a:t>Informace</a:t>
            </a:r>
            <a:r>
              <a:rPr lang="en-US" sz="1600" dirty="0"/>
              <a:t> pro </a:t>
            </a:r>
            <a:r>
              <a:rPr lang="en-US" sz="1600" dirty="0" err="1"/>
              <a:t>vědu</a:t>
            </a:r>
            <a:r>
              <a:rPr lang="en-US" sz="1600" dirty="0"/>
              <a:t> a </a:t>
            </a:r>
            <a:r>
              <a:rPr lang="en-US" sz="1600" dirty="0" err="1"/>
              <a:t>výzkum</a:t>
            </a:r>
            <a:r>
              <a:rPr lang="en-US" sz="1600" dirty="0"/>
              <a:t>, </a:t>
            </a:r>
            <a:r>
              <a:rPr lang="en-US" sz="1600" dirty="0" err="1"/>
              <a:t>organizovaný</a:t>
            </a:r>
            <a:r>
              <a:rPr lang="cs-CZ" sz="1600" dirty="0"/>
              <a:t> </a:t>
            </a:r>
            <a:r>
              <a:rPr lang="en-US" sz="1600" dirty="0"/>
              <a:t>ÚK ČVUT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 err="1"/>
              <a:t>Přednášející</a:t>
            </a:r>
            <a:r>
              <a:rPr lang="en-US" sz="1600" dirty="0"/>
              <a:t>:</a:t>
            </a:r>
            <a:r>
              <a:rPr lang="cs-CZ" sz="1600" dirty="0"/>
              <a:t> </a:t>
            </a:r>
            <a:r>
              <a:rPr lang="en-US" sz="1600" dirty="0"/>
              <a:t>Mgr. Michaela </a:t>
            </a:r>
            <a:r>
              <a:rPr lang="en-US" sz="1600" dirty="0" err="1"/>
              <a:t>Morysková</a:t>
            </a:r>
            <a:r>
              <a:rPr lang="en-US" sz="1600" dirty="0"/>
              <a:t>, Mgr. </a:t>
            </a:r>
            <a:r>
              <a:rPr lang="en-US" sz="1600" dirty="0" err="1"/>
              <a:t>Lenka</a:t>
            </a:r>
            <a:r>
              <a:rPr lang="en-US" sz="1600" dirty="0"/>
              <a:t> </a:t>
            </a:r>
            <a:r>
              <a:rPr lang="en-US" sz="1600" dirty="0" err="1"/>
              <a:t>Hrdličková</a:t>
            </a:r>
            <a:r>
              <a:rPr lang="en-US" sz="1600" dirty="0"/>
              <a:t>, Ph.D., ÚK ČVUT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>
                <a:hlinkClick r:id="rId8"/>
              </a:rPr>
              <a:t>http://knihovna.cvut.cz/seminare-a-vyuka/vyuka/e-learningovy-kurz#2</a:t>
            </a:r>
            <a:endParaRPr lang="cs-CZ" sz="1600" dirty="0"/>
          </a:p>
          <a:p>
            <a:pPr marL="133350" indent="0">
              <a:spcBef>
                <a:spcPts val="0"/>
              </a:spcBef>
              <a:buNone/>
            </a:pPr>
            <a:endParaRPr lang="cs-CZ" sz="1600" b="1" dirty="0"/>
          </a:p>
          <a:p>
            <a:pPr marL="133350" indent="0">
              <a:spcBef>
                <a:spcPts val="0"/>
              </a:spcBef>
              <a:buNone/>
            </a:pPr>
            <a:r>
              <a:rPr lang="en-US" sz="1600" b="1" dirty="0"/>
              <a:t>	</a:t>
            </a:r>
            <a:r>
              <a:rPr lang="cs-CZ" sz="1600" b="1" dirty="0"/>
              <a:t>Obsah</a:t>
            </a:r>
            <a:r>
              <a:rPr lang="cs-CZ" sz="1600" dirty="0"/>
              <a:t>: </a:t>
            </a:r>
            <a:r>
              <a:rPr lang="en-US" sz="1600" dirty="0"/>
              <a:t>	</a:t>
            </a:r>
            <a:r>
              <a:rPr lang="cs-CZ" sz="1600" dirty="0"/>
              <a:t>Služby a nástroje ÚK ČVUT pro doktorandy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/>
              <a:t>		</a:t>
            </a:r>
            <a:r>
              <a:rPr lang="cs-CZ" sz="1600" dirty="0"/>
              <a:t>Informační zdroje pro technické obory na ČVUT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/>
              <a:t>		</a:t>
            </a:r>
            <a:r>
              <a:rPr lang="cs-CZ" sz="1600" dirty="0"/>
              <a:t>Přístup k odborným informacím na ČVUT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/>
              <a:t>		</a:t>
            </a:r>
            <a:r>
              <a:rPr lang="cs-CZ" sz="1600" dirty="0"/>
              <a:t>Citační nástroje</a:t>
            </a:r>
          </a:p>
          <a:p>
            <a:pPr marL="476250" lvl="1" indent="0">
              <a:spcBef>
                <a:spcPts val="0"/>
              </a:spcBef>
              <a:buNone/>
            </a:pPr>
            <a:r>
              <a:rPr lang="en-US" sz="1600" dirty="0"/>
              <a:t>		</a:t>
            </a:r>
            <a:r>
              <a:rPr lang="cs-CZ" sz="1600" dirty="0"/>
              <a:t>Základy vědeckého publikování</a:t>
            </a:r>
          </a:p>
          <a:p>
            <a:pPr marL="133350" indent="0">
              <a:buNone/>
            </a:pPr>
            <a:endParaRPr lang="cs-CZ" sz="2000" dirty="0">
              <a:solidFill>
                <a:srgbClr val="005EB8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cs-CZ" dirty="0"/>
              <a:t>A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9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7" descr="Dejvice">
            <a:extLst>
              <a:ext uri="{FF2B5EF4-FFF2-40B4-BE49-F238E27FC236}">
                <a16:creationId xmlns:a16="http://schemas.microsoft.com/office/drawing/2014/main" id="{B1425E58-9311-4B6C-B474-56B7264A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4224"/>
            <a:ext cx="1921788" cy="15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VUT-Karlak">
            <a:extLst>
              <a:ext uri="{FF2B5EF4-FFF2-40B4-BE49-F238E27FC236}">
                <a16:creationId xmlns:a16="http://schemas.microsoft.com/office/drawing/2014/main" id="{F118E5A4-BF99-4671-87C3-BD5CF43C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96" y="5478473"/>
            <a:ext cx="1921788" cy="139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07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28649" y="913793"/>
            <a:ext cx="8284531" cy="5063388"/>
          </a:xfrm>
        </p:spPr>
        <p:txBody>
          <a:bodyPr/>
          <a:lstStyle/>
          <a:p>
            <a:pPr marL="590550" indent="-457200">
              <a:buFont typeface="+mj-lt"/>
              <a:buAutoNum type="arabicPeriod" startAt="6"/>
            </a:pPr>
            <a:r>
              <a:rPr lang="cs-CZ" sz="2400" dirty="0">
                <a:solidFill>
                  <a:srgbClr val="005EB8"/>
                </a:solidFill>
              </a:rPr>
              <a:t>Last but not Least .. + </a:t>
            </a:r>
            <a:r>
              <a:rPr lang="cs-CZ" sz="2400" dirty="0" err="1">
                <a:solidFill>
                  <a:srgbClr val="005EB8"/>
                </a:solidFill>
              </a:rPr>
              <a:t>motivation</a:t>
            </a:r>
            <a:r>
              <a:rPr lang="cs-CZ" sz="2400" dirty="0">
                <a:solidFill>
                  <a:srgbClr val="005EB8"/>
                </a:solidFill>
              </a:rPr>
              <a:t> to </a:t>
            </a:r>
            <a:r>
              <a:rPr lang="cs-CZ" sz="2400" dirty="0" err="1">
                <a:solidFill>
                  <a:srgbClr val="005EB8"/>
                </a:solidFill>
              </a:rPr>
              <a:t>finish</a:t>
            </a:r>
            <a:r>
              <a:rPr lang="cs-CZ" sz="2400" dirty="0">
                <a:solidFill>
                  <a:srgbClr val="005EB8"/>
                </a:solidFill>
              </a:rPr>
              <a:t> </a:t>
            </a:r>
            <a:r>
              <a:rPr lang="cs-CZ" sz="2400" dirty="0" err="1">
                <a:solidFill>
                  <a:srgbClr val="005EB8"/>
                </a:solidFill>
              </a:rPr>
              <a:t>the</a:t>
            </a:r>
            <a:r>
              <a:rPr lang="cs-CZ" sz="2400" dirty="0">
                <a:solidFill>
                  <a:srgbClr val="005EB8"/>
                </a:solidFill>
              </a:rPr>
              <a:t> study in 4y</a:t>
            </a:r>
          </a:p>
          <a:p>
            <a:pPr marL="133350" indent="0">
              <a:spcBef>
                <a:spcPts val="200"/>
              </a:spcBef>
              <a:buNone/>
            </a:pPr>
            <a:endParaRPr lang="en-US" sz="1600" dirty="0"/>
          </a:p>
          <a:p>
            <a:pPr marL="133350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cs-CZ" sz="1600" dirty="0" err="1"/>
              <a:t>Scholarship</a:t>
            </a:r>
            <a:r>
              <a:rPr lang="cs-CZ" sz="1600" dirty="0"/>
              <a:t>/</a:t>
            </a:r>
            <a:r>
              <a:rPr lang="cs-CZ" sz="1600" dirty="0" err="1"/>
              <a:t>Income</a:t>
            </a:r>
            <a:r>
              <a:rPr lang="cs-CZ" sz="1600" dirty="0"/>
              <a:t> .. </a:t>
            </a:r>
            <a:r>
              <a:rPr lang="cs-CZ" sz="1600" dirty="0" err="1"/>
              <a:t>at</a:t>
            </a:r>
            <a:r>
              <a:rPr lang="cs-CZ" sz="1600" dirty="0"/>
              <a:t> least 15 000 CZK/</a:t>
            </a:r>
            <a:r>
              <a:rPr lang="cs-CZ" sz="1600" dirty="0" err="1"/>
              <a:t>month</a:t>
            </a:r>
            <a:r>
              <a:rPr lang="en-US" sz="1600" dirty="0"/>
              <a:t> (</a:t>
            </a:r>
            <a:r>
              <a:rPr lang="cs-CZ" sz="1600" dirty="0" err="1"/>
              <a:t>scholarship</a:t>
            </a:r>
            <a:r>
              <a:rPr lang="cs-CZ" sz="1600" dirty="0"/>
              <a:t> </a:t>
            </a:r>
            <a:r>
              <a:rPr lang="en-US" sz="1600" dirty="0"/>
              <a:t>until 4y)</a:t>
            </a:r>
            <a:r>
              <a:rPr lang="cs-CZ" sz="1600" dirty="0"/>
              <a:t>,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cs-CZ" sz="1600" dirty="0" err="1"/>
              <a:t>other</a:t>
            </a:r>
            <a:r>
              <a:rPr lang="cs-CZ" sz="1600" dirty="0"/>
              <a:t> </a:t>
            </a:r>
            <a:r>
              <a:rPr lang="cs-CZ" sz="1600" dirty="0" err="1"/>
              <a:t>resources</a:t>
            </a:r>
            <a:r>
              <a:rPr lang="cs-CZ" sz="1600" dirty="0"/>
              <a:t> </a:t>
            </a:r>
            <a:r>
              <a:rPr lang="cs-CZ" sz="1600" dirty="0" err="1"/>
              <a:t>available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good</a:t>
            </a:r>
            <a:r>
              <a:rPr lang="cs-CZ" sz="1600" dirty="0"/>
              <a:t>/</a:t>
            </a:r>
            <a:r>
              <a:rPr lang="cs-CZ" sz="1600" dirty="0" err="1"/>
              <a:t>excellent</a:t>
            </a:r>
            <a:r>
              <a:rPr lang="cs-CZ" sz="1600" dirty="0"/>
              <a:t> </a:t>
            </a:r>
            <a:r>
              <a:rPr lang="cs-CZ" sz="1600" dirty="0" err="1"/>
              <a:t>students</a:t>
            </a:r>
            <a:r>
              <a:rPr lang="cs-CZ" sz="1600" dirty="0"/>
              <a:t>.</a:t>
            </a:r>
          </a:p>
          <a:p>
            <a:pPr marL="133350" indent="0">
              <a:spcBef>
                <a:spcPts val="200"/>
              </a:spcBef>
              <a:buNone/>
            </a:pPr>
            <a:endParaRPr lang="cs-CZ" sz="1600" dirty="0"/>
          </a:p>
          <a:p>
            <a:pPr marL="133350" indent="0">
              <a:spcBef>
                <a:spcPts val="200"/>
              </a:spcBef>
              <a:buNone/>
            </a:pPr>
            <a:r>
              <a:rPr lang="en-US" sz="1600" dirty="0"/>
              <a:t>	</a:t>
            </a:r>
            <a:r>
              <a:rPr lang="cs-CZ" sz="1600" dirty="0">
                <a:hlinkClick r:id="rId2"/>
              </a:rPr>
              <a:t>Dean</a:t>
            </a:r>
            <a:r>
              <a:rPr lang="en-US" sz="1600" dirty="0">
                <a:hlinkClick r:id="rId2"/>
              </a:rPr>
              <a:t>’</a:t>
            </a:r>
            <a:r>
              <a:rPr lang="cs-CZ" sz="1600" dirty="0">
                <a:hlinkClick r:id="rId2"/>
              </a:rPr>
              <a:t>s </a:t>
            </a:r>
            <a:r>
              <a:rPr lang="cs-CZ" sz="1600" dirty="0" err="1">
                <a:hlinkClick r:id="rId2"/>
              </a:rPr>
              <a:t>Award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Prestigieous</a:t>
            </a:r>
            <a:r>
              <a:rPr lang="cs-CZ" sz="1600" dirty="0"/>
              <a:t> </a:t>
            </a:r>
            <a:r>
              <a:rPr lang="cs-CZ" sz="1600" dirty="0" err="1"/>
              <a:t>Disertation</a:t>
            </a:r>
            <a:r>
              <a:rPr lang="cs-CZ" sz="1600" dirty="0"/>
              <a:t> Thesis</a:t>
            </a:r>
            <a:r>
              <a:rPr lang="en-US" sz="1600" dirty="0"/>
              <a:t> </a:t>
            </a:r>
            <a:r>
              <a:rPr lang="cs-CZ" sz="1600" dirty="0"/>
              <a:t>(.. </a:t>
            </a:r>
            <a:r>
              <a:rPr lang="en-US" sz="1600" dirty="0"/>
              <a:t>look</a:t>
            </a:r>
            <a:r>
              <a:rPr lang="cs-CZ" sz="1600" dirty="0"/>
              <a:t>s</a:t>
            </a:r>
            <a:r>
              <a:rPr lang="en-US" sz="1600" dirty="0"/>
              <a:t> good in CV </a:t>
            </a:r>
            <a:r>
              <a:rPr lang="cs-CZ" sz="1600" dirty="0">
                <a:sym typeface="Wingdings" panose="05000000000000000000" pitchFamily="2" charset="2"/>
              </a:rPr>
              <a:t>)</a:t>
            </a:r>
            <a:endParaRPr lang="cs-CZ" sz="1600" dirty="0"/>
          </a:p>
          <a:p>
            <a:pPr marL="133350" indent="0">
              <a:spcBef>
                <a:spcPts val="600"/>
              </a:spcBef>
              <a:buNone/>
            </a:pPr>
            <a:r>
              <a:rPr lang="cs-CZ" sz="1800" dirty="0"/>
              <a:t>	</a:t>
            </a:r>
          </a:p>
          <a:p>
            <a:pPr marL="133350" indent="0">
              <a:spcBef>
                <a:spcPts val="600"/>
              </a:spcBef>
              <a:buNone/>
            </a:pPr>
            <a:r>
              <a:rPr lang="cs-CZ" sz="1600" dirty="0">
                <a:solidFill>
                  <a:srgbClr val="FF0000"/>
                </a:solidFill>
              </a:rPr>
              <a:t>	</a:t>
            </a:r>
            <a:r>
              <a:rPr lang="cs-CZ" sz="1600" dirty="0">
                <a:solidFill>
                  <a:srgbClr val="008000"/>
                </a:solidFill>
              </a:rPr>
              <a:t>D</a:t>
            </a:r>
            <a:r>
              <a:rPr lang="en-US" sz="1600" dirty="0">
                <a:solidFill>
                  <a:srgbClr val="008000"/>
                </a:solidFill>
              </a:rPr>
              <a:t>o</a:t>
            </a:r>
            <a:r>
              <a:rPr lang="cs-CZ" sz="1600" dirty="0">
                <a:solidFill>
                  <a:srgbClr val="008000"/>
                </a:solidFill>
              </a:rPr>
              <a:t>n</a:t>
            </a:r>
            <a:r>
              <a:rPr lang="en-US" sz="1600" dirty="0">
                <a:solidFill>
                  <a:srgbClr val="008000"/>
                </a:solidFill>
              </a:rPr>
              <a:t>’</a:t>
            </a:r>
            <a:r>
              <a:rPr lang="cs-CZ" sz="1600" dirty="0">
                <a:solidFill>
                  <a:srgbClr val="008000"/>
                </a:solidFill>
              </a:rPr>
              <a:t>t </a:t>
            </a:r>
            <a:r>
              <a:rPr lang="cs-CZ" sz="1600" dirty="0" err="1">
                <a:solidFill>
                  <a:srgbClr val="008000"/>
                </a:solidFill>
              </a:rPr>
              <a:t>leave</a:t>
            </a:r>
            <a:r>
              <a:rPr lang="cs-CZ" sz="1600" dirty="0">
                <a:solidFill>
                  <a:srgbClr val="008000"/>
                </a:solidFill>
              </a:rPr>
              <a:t> </a:t>
            </a:r>
            <a:r>
              <a:rPr lang="cs-CZ" sz="1600" dirty="0" err="1">
                <a:solidFill>
                  <a:srgbClr val="008000"/>
                </a:solidFill>
              </a:rPr>
              <a:t>matters</a:t>
            </a:r>
            <a:r>
              <a:rPr lang="cs-CZ" sz="1600" dirty="0">
                <a:solidFill>
                  <a:srgbClr val="008000"/>
                </a:solidFill>
              </a:rPr>
              <a:t> (</a:t>
            </a:r>
            <a:r>
              <a:rPr lang="en-US" sz="1600" dirty="0">
                <a:solidFill>
                  <a:srgbClr val="008000"/>
                </a:solidFill>
              </a:rPr>
              <a:t>especially</a:t>
            </a:r>
            <a:r>
              <a:rPr lang="cs-CZ" sz="1600" dirty="0">
                <a:solidFill>
                  <a:srgbClr val="008000"/>
                </a:solidFill>
              </a:rPr>
              <a:t> </a:t>
            </a:r>
            <a:r>
              <a:rPr lang="cs-CZ" sz="1600" dirty="0" err="1">
                <a:solidFill>
                  <a:srgbClr val="008000"/>
                </a:solidFill>
              </a:rPr>
              <a:t>publications</a:t>
            </a:r>
            <a:r>
              <a:rPr lang="cs-CZ" sz="1600" dirty="0">
                <a:solidFill>
                  <a:srgbClr val="008000"/>
                </a:solidFill>
              </a:rPr>
              <a:t>!) to </a:t>
            </a:r>
            <a:r>
              <a:rPr lang="cs-CZ" sz="1600" dirty="0" err="1">
                <a:solidFill>
                  <a:srgbClr val="008000"/>
                </a:solidFill>
              </a:rPr>
              <a:t>the</a:t>
            </a:r>
            <a:r>
              <a:rPr lang="cs-CZ" sz="1600" dirty="0">
                <a:solidFill>
                  <a:srgbClr val="008000"/>
                </a:solidFill>
              </a:rPr>
              <a:t> last </a:t>
            </a:r>
            <a:r>
              <a:rPr lang="cs-CZ" sz="1600" dirty="0" err="1">
                <a:solidFill>
                  <a:srgbClr val="008000"/>
                </a:solidFill>
              </a:rPr>
              <a:t>minute</a:t>
            </a:r>
            <a:r>
              <a:rPr lang="cs-CZ" sz="1600" dirty="0">
                <a:solidFill>
                  <a:srgbClr val="008000"/>
                </a:solidFill>
              </a:rPr>
              <a:t>.</a:t>
            </a:r>
            <a:r>
              <a:rPr lang="en-US" sz="1600" dirty="0">
                <a:solidFill>
                  <a:srgbClr val="008000"/>
                </a:solidFill>
              </a:rPr>
              <a:t> Plan it </a:t>
            </a:r>
            <a:r>
              <a:rPr lang="cs-CZ" sz="1600" dirty="0" err="1">
                <a:solidFill>
                  <a:srgbClr val="008000"/>
                </a:solidFill>
              </a:rPr>
              <a:t>ahead</a:t>
            </a:r>
            <a:r>
              <a:rPr lang="en-US" sz="1600" dirty="0">
                <a:solidFill>
                  <a:srgbClr val="008000"/>
                </a:solidFill>
              </a:rPr>
              <a:t>.</a:t>
            </a:r>
            <a:endParaRPr lang="cs-CZ" sz="1600" dirty="0">
              <a:solidFill>
                <a:srgbClr val="008000"/>
              </a:solidFill>
            </a:endParaRPr>
          </a:p>
          <a:p>
            <a:pPr marL="133350" indent="0">
              <a:spcBef>
                <a:spcPts val="1200"/>
              </a:spcBef>
              <a:buNone/>
            </a:pPr>
            <a:r>
              <a:rPr lang="cs-CZ" sz="1600" b="1" dirty="0"/>
              <a:t>	</a:t>
            </a:r>
            <a:r>
              <a:rPr lang="cs-CZ" sz="1600" dirty="0" err="1">
                <a:solidFill>
                  <a:srgbClr val="FF0000"/>
                </a:solidFill>
              </a:rPr>
              <a:t>Take</a:t>
            </a:r>
            <a:r>
              <a:rPr lang="cs-CZ" sz="1600" dirty="0">
                <a:solidFill>
                  <a:srgbClr val="FF0000"/>
                </a:solidFill>
              </a:rPr>
              <a:t> a </a:t>
            </a:r>
            <a:r>
              <a:rPr lang="cs-CZ" sz="1600" dirty="0" err="1">
                <a:solidFill>
                  <a:srgbClr val="FF0000"/>
                </a:solidFill>
              </a:rPr>
              <a:t>chance</a:t>
            </a:r>
            <a:r>
              <a:rPr lang="cs-CZ" sz="1600" dirty="0">
                <a:solidFill>
                  <a:srgbClr val="FF0000"/>
                </a:solidFill>
              </a:rPr>
              <a:t> and do </a:t>
            </a:r>
            <a:r>
              <a:rPr lang="cs-CZ" sz="1600" dirty="0" err="1">
                <a:solidFill>
                  <a:srgbClr val="FF0000"/>
                </a:solidFill>
              </a:rPr>
              <a:t>things</a:t>
            </a:r>
            <a:r>
              <a:rPr lang="en-US" sz="1600" dirty="0">
                <a:solidFill>
                  <a:srgbClr val="FF0000"/>
                </a:solidFill>
              </a:rPr>
              <a:t> /research/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with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your</a:t>
            </a:r>
            <a:r>
              <a:rPr lang="cs-CZ" sz="1600" dirty="0">
                <a:solidFill>
                  <a:srgbClr val="FF0000"/>
                </a:solidFill>
              </a:rPr>
              <a:t> </a:t>
            </a:r>
            <a:r>
              <a:rPr lang="cs-CZ" sz="1600" dirty="0" err="1">
                <a:solidFill>
                  <a:srgbClr val="FF0000"/>
                </a:solidFill>
              </a:rPr>
              <a:t>heart</a:t>
            </a:r>
            <a:r>
              <a:rPr lang="cs-CZ" sz="1600" dirty="0">
                <a:solidFill>
                  <a:srgbClr val="FF0000"/>
                </a:solidFill>
              </a:rPr>
              <a:t>.</a:t>
            </a:r>
          </a:p>
          <a:p>
            <a:pPr marL="133350" indent="0">
              <a:spcBef>
                <a:spcPts val="1200"/>
              </a:spcBef>
              <a:buNone/>
            </a:pPr>
            <a:endParaRPr lang="cs-CZ" sz="1600" b="1" dirty="0"/>
          </a:p>
          <a:p>
            <a:pPr marL="133350" indent="0">
              <a:spcBef>
                <a:spcPts val="1200"/>
              </a:spcBef>
              <a:buNone/>
            </a:pPr>
            <a:r>
              <a:rPr lang="cs-CZ" sz="1600" b="1" dirty="0">
                <a:solidFill>
                  <a:srgbClr val="0000FF"/>
                </a:solidFill>
              </a:rPr>
              <a:t>	Q?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The</a:t>
            </a:r>
            <a:r>
              <a:rPr lang="cs-CZ" sz="1600" dirty="0">
                <a:solidFill>
                  <a:srgbClr val="0000FF"/>
                </a:solidFill>
              </a:rPr>
              <a:t> hand </a:t>
            </a:r>
            <a:r>
              <a:rPr lang="cs-CZ" sz="1600" dirty="0" err="1">
                <a:solidFill>
                  <a:srgbClr val="0000FF"/>
                </a:solidFill>
              </a:rPr>
              <a:t>that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will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always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help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you</a:t>
            </a:r>
            <a:r>
              <a:rPr lang="cs-CZ" sz="1600" dirty="0">
                <a:solidFill>
                  <a:srgbClr val="0000FF"/>
                </a:solidFill>
              </a:rPr>
              <a:t> </a:t>
            </a:r>
            <a:r>
              <a:rPr lang="cs-CZ" sz="1600" dirty="0" err="1">
                <a:solidFill>
                  <a:srgbClr val="0000FF"/>
                </a:solidFill>
              </a:rPr>
              <a:t>is</a:t>
            </a:r>
            <a:r>
              <a:rPr lang="cs-CZ" sz="1600" dirty="0">
                <a:solidFill>
                  <a:srgbClr val="0000FF"/>
                </a:solidFill>
              </a:rPr>
              <a:t> ..</a:t>
            </a:r>
          </a:p>
          <a:p>
            <a:pPr marL="133350" indent="0">
              <a:spcBef>
                <a:spcPts val="1200"/>
              </a:spcBef>
              <a:buNone/>
            </a:pPr>
            <a:r>
              <a:rPr lang="cs-CZ" sz="1600" b="1" dirty="0"/>
              <a:t>	T. Jefferson: </a:t>
            </a:r>
            <a:r>
              <a:rPr lang="cs-CZ" sz="1600" dirty="0"/>
              <a:t>I </a:t>
            </a:r>
            <a:r>
              <a:rPr lang="cs-CZ" sz="1600" dirty="0" err="1"/>
              <a:t>am</a:t>
            </a:r>
            <a:r>
              <a:rPr lang="cs-CZ" sz="1600" dirty="0"/>
              <a:t> a </a:t>
            </a:r>
            <a:r>
              <a:rPr lang="cs-CZ" sz="1600" dirty="0" err="1"/>
              <a:t>great</a:t>
            </a:r>
            <a:r>
              <a:rPr lang="cs-CZ" sz="1600" dirty="0"/>
              <a:t> </a:t>
            </a:r>
            <a:r>
              <a:rPr lang="cs-CZ" sz="1600" dirty="0" err="1"/>
              <a:t>beli</a:t>
            </a:r>
            <a:r>
              <a:rPr lang="en-US" sz="1600" dirty="0"/>
              <a:t>e</a:t>
            </a:r>
            <a:r>
              <a:rPr lang="cs-CZ" sz="1600" dirty="0"/>
              <a:t>ver in </a:t>
            </a:r>
            <a:r>
              <a:rPr lang="cs-CZ" sz="1600" dirty="0" err="1"/>
              <a:t>luck</a:t>
            </a:r>
            <a:r>
              <a:rPr lang="cs-CZ" sz="1600" dirty="0"/>
              <a:t>. I </a:t>
            </a:r>
            <a:r>
              <a:rPr lang="cs-CZ" sz="1600" dirty="0" err="1"/>
              <a:t>find</a:t>
            </a:r>
            <a:r>
              <a:rPr lang="cs-CZ" sz="1600" dirty="0"/>
              <a:t> </a:t>
            </a:r>
            <a:r>
              <a:rPr lang="en-US" sz="1600" dirty="0"/>
              <a:t>t</a:t>
            </a:r>
            <a:r>
              <a:rPr lang="cs-CZ" sz="1600" dirty="0"/>
              <a:t>he </a:t>
            </a:r>
            <a:r>
              <a:rPr lang="cs-CZ" sz="1600" dirty="0" err="1"/>
              <a:t>harder</a:t>
            </a:r>
            <a:r>
              <a:rPr lang="en-US" sz="1600" dirty="0"/>
              <a:t> </a:t>
            </a:r>
            <a:r>
              <a:rPr lang="cs-CZ" sz="1600" dirty="0"/>
              <a:t>I </a:t>
            </a:r>
            <a:r>
              <a:rPr lang="cs-CZ" sz="1600" dirty="0" err="1"/>
              <a:t>work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more I </a:t>
            </a:r>
            <a:r>
              <a:rPr lang="cs-CZ" sz="1600" dirty="0" err="1"/>
              <a:t>have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it</a:t>
            </a:r>
            <a:r>
              <a:rPr lang="cs-CZ" sz="1600" dirty="0"/>
              <a:t>.</a:t>
            </a:r>
          </a:p>
          <a:p>
            <a:pPr marL="133350" indent="0">
              <a:spcBef>
                <a:spcPts val="1200"/>
              </a:spcBef>
              <a:buNone/>
            </a:pPr>
            <a:r>
              <a:rPr lang="cs-CZ" sz="2000" dirty="0"/>
              <a:t>	         	</a:t>
            </a:r>
            <a:r>
              <a:rPr lang="cs-CZ" sz="2400" dirty="0" err="1">
                <a:solidFill>
                  <a:srgbClr val="FF0000"/>
                </a:solidFill>
              </a:rPr>
              <a:t>Good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luck</a:t>
            </a:r>
            <a:r>
              <a:rPr lang="cs-CZ" sz="2400" dirty="0">
                <a:solidFill>
                  <a:srgbClr val="FF0000"/>
                </a:solidFill>
              </a:rPr>
              <a:t> and a </a:t>
            </a:r>
            <a:r>
              <a:rPr lang="cs-CZ" sz="2400" dirty="0" err="1">
                <a:solidFill>
                  <a:srgbClr val="FF0000"/>
                </a:solidFill>
              </a:rPr>
              <a:t>great</a:t>
            </a:r>
            <a:r>
              <a:rPr lang="cs-CZ" sz="2400" dirty="0">
                <a:solidFill>
                  <a:srgbClr val="FF0000"/>
                </a:solidFill>
              </a:rPr>
              <a:t> diligence!</a:t>
            </a:r>
          </a:p>
          <a:p>
            <a:pPr marL="133350" indent="0">
              <a:spcBef>
                <a:spcPts val="1200"/>
              </a:spcBef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133350" indent="0">
              <a:spcBef>
                <a:spcPts val="600"/>
              </a:spcBef>
              <a:buNone/>
            </a:pPr>
            <a:r>
              <a:rPr lang="cs-CZ" sz="2000" dirty="0">
                <a:solidFill>
                  <a:srgbClr val="FF0000"/>
                </a:solidFill>
              </a:rPr>
              <a:t>	           </a:t>
            </a:r>
            <a:r>
              <a:rPr lang="cs-CZ" sz="1800" dirty="0">
                <a:hlinkClick r:id="rId3"/>
              </a:rPr>
              <a:t>https://fel.cvut.cz/en/education/phd/study.html</a:t>
            </a:r>
            <a:endParaRPr lang="cs-CZ" sz="1800" dirty="0"/>
          </a:p>
          <a:p>
            <a:pPr marL="133350" indent="0">
              <a:spcBef>
                <a:spcPts val="600"/>
              </a:spcBef>
              <a:buNone/>
            </a:pPr>
            <a:r>
              <a:rPr lang="cs-CZ" sz="1800" dirty="0"/>
              <a:t>		</a:t>
            </a:r>
            <a:r>
              <a:rPr lang="cs-CZ" sz="1800" dirty="0">
                <a:hlinkClick r:id="rId4"/>
              </a:rPr>
              <a:t>https://fel.cvut.cz/cz/vv/studium.html</a:t>
            </a:r>
            <a:endParaRPr lang="cs-CZ" sz="1800" dirty="0"/>
          </a:p>
          <a:p>
            <a:pPr marL="133350" indent="0">
              <a:spcBef>
                <a:spcPts val="1200"/>
              </a:spcBef>
              <a:buNone/>
            </a:pPr>
            <a:endParaRPr lang="cs-CZ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900" b="0" i="0" u="none" strike="noStrike" cap="none" baseline="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900" b="0" i="0" u="none" strike="noStrike" cap="none" baseline="0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7" descr="Dejvice">
            <a:extLst>
              <a:ext uri="{FF2B5EF4-FFF2-40B4-BE49-F238E27FC236}">
                <a16:creationId xmlns:a16="http://schemas.microsoft.com/office/drawing/2014/main" id="{B1425E58-9311-4B6C-B474-56B7264A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4224"/>
            <a:ext cx="1921788" cy="15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VUT-Karlak">
            <a:extLst>
              <a:ext uri="{FF2B5EF4-FFF2-40B4-BE49-F238E27FC236}">
                <a16:creationId xmlns:a16="http://schemas.microsoft.com/office/drawing/2014/main" id="{F118E5A4-BF99-4671-87C3-BD5CF43C3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896" y="5478473"/>
            <a:ext cx="1921788" cy="139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7347</TotalTime>
  <Words>808</Words>
  <Application>Microsoft Office PowerPoint</Application>
  <PresentationFormat>Předvádění na obrazovce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Motiv Office</vt:lpstr>
      <vt:lpstr>Information and Motivation Meeting for New Doctoral Students   CTU FEE  September 6, 2022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Připravované projektové žádosti výzva č. 02_15_003 Podpora excelentních výzkumných týmů a očekávané výzvy v OP VVV</dc:title>
  <dc:creator>Michal</dc:creator>
  <cp:lastModifiedBy>Polivka, Milan</cp:lastModifiedBy>
  <cp:revision>311</cp:revision>
  <cp:lastPrinted>2016-02-08T08:39:20Z</cp:lastPrinted>
  <dcterms:modified xsi:type="dcterms:W3CDTF">2022-09-06T10:21:43Z</dcterms:modified>
</cp:coreProperties>
</file>